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56" r:id="rId2"/>
    <p:sldMasterId id="2147483968" r:id="rId3"/>
    <p:sldMasterId id="2147483980" r:id="rId4"/>
    <p:sldMasterId id="2147483992" r:id="rId5"/>
    <p:sldMasterId id="2147484004" r:id="rId6"/>
  </p:sldMasterIdLst>
  <p:notesMasterIdLst>
    <p:notesMasterId r:id="rId68"/>
  </p:notesMasterIdLst>
  <p:sldIdLst>
    <p:sldId id="256" r:id="rId7"/>
    <p:sldId id="305" r:id="rId8"/>
    <p:sldId id="261" r:id="rId9"/>
    <p:sldId id="263" r:id="rId10"/>
    <p:sldId id="267" r:id="rId11"/>
    <p:sldId id="268" r:id="rId12"/>
    <p:sldId id="299" r:id="rId13"/>
    <p:sldId id="274" r:id="rId14"/>
    <p:sldId id="272" r:id="rId15"/>
    <p:sldId id="273" r:id="rId16"/>
    <p:sldId id="300" r:id="rId17"/>
    <p:sldId id="275" r:id="rId18"/>
    <p:sldId id="276" r:id="rId19"/>
    <p:sldId id="277" r:id="rId20"/>
    <p:sldId id="278" r:id="rId21"/>
    <p:sldId id="279" r:id="rId22"/>
    <p:sldId id="301" r:id="rId23"/>
    <p:sldId id="281" r:id="rId24"/>
    <p:sldId id="282" r:id="rId25"/>
    <p:sldId id="284" r:id="rId26"/>
    <p:sldId id="285" r:id="rId27"/>
    <p:sldId id="286" r:id="rId28"/>
    <p:sldId id="287" r:id="rId29"/>
    <p:sldId id="289" r:id="rId30"/>
    <p:sldId id="290" r:id="rId31"/>
    <p:sldId id="310" r:id="rId32"/>
    <p:sldId id="312" r:id="rId33"/>
    <p:sldId id="313" r:id="rId34"/>
    <p:sldId id="316" r:id="rId35"/>
    <p:sldId id="317" r:id="rId36"/>
    <p:sldId id="318" r:id="rId37"/>
    <p:sldId id="319" r:id="rId38"/>
    <p:sldId id="320" r:id="rId39"/>
    <p:sldId id="321" r:id="rId40"/>
    <p:sldId id="322" r:id="rId41"/>
    <p:sldId id="344" r:id="rId42"/>
    <p:sldId id="346" r:id="rId43"/>
    <p:sldId id="345" r:id="rId44"/>
    <p:sldId id="323" r:id="rId45"/>
    <p:sldId id="324" r:id="rId46"/>
    <p:sldId id="325" r:id="rId47"/>
    <p:sldId id="326" r:id="rId48"/>
    <p:sldId id="327" r:id="rId49"/>
    <p:sldId id="329" r:id="rId50"/>
    <p:sldId id="331" r:id="rId51"/>
    <p:sldId id="332" r:id="rId52"/>
    <p:sldId id="333" r:id="rId53"/>
    <p:sldId id="334" r:id="rId54"/>
    <p:sldId id="335" r:id="rId55"/>
    <p:sldId id="336" r:id="rId56"/>
    <p:sldId id="341" r:id="rId57"/>
    <p:sldId id="347" r:id="rId58"/>
    <p:sldId id="348" r:id="rId59"/>
    <p:sldId id="350" r:id="rId60"/>
    <p:sldId id="349" r:id="rId61"/>
    <p:sldId id="352" r:id="rId62"/>
    <p:sldId id="353" r:id="rId63"/>
    <p:sldId id="354" r:id="rId64"/>
    <p:sldId id="355" r:id="rId65"/>
    <p:sldId id="357" r:id="rId66"/>
    <p:sldId id="356" r:id="rId6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Марина"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35D"/>
    <a:srgbClr val="A50021"/>
    <a:srgbClr val="1B106E"/>
    <a:srgbClr val="024B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0" d="100"/>
          <a:sy n="80" d="100"/>
        </p:scale>
        <p:origin x="1116" y="120"/>
      </p:cViewPr>
      <p:guideLst>
        <p:guide orient="horz" pos="2160"/>
        <p:guide pos="2880"/>
      </p:guideLst>
    </p:cSldViewPr>
  </p:slideViewPr>
  <p:outlineViewPr>
    <p:cViewPr>
      <p:scale>
        <a:sx n="33" d="100"/>
        <a:sy n="33" d="100"/>
      </p:scale>
      <p:origin x="0" y="101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95008-D48B-4E07-B635-2FC785E9BB52}" type="doc">
      <dgm:prSet loTypeId="urn:microsoft.com/office/officeart/2008/layout/HorizontalMultiLevelHierarchy" loCatId="hierarchy" qsTypeId="urn:microsoft.com/office/officeart/2005/8/quickstyle/3d2" qsCatId="3D" csTypeId="urn:microsoft.com/office/officeart/2005/8/colors/colorful1" csCatId="colorful" phldr="1"/>
      <dgm:spPr/>
      <dgm:t>
        <a:bodyPr/>
        <a:lstStyle/>
        <a:p>
          <a:endParaRPr lang="ru-RU"/>
        </a:p>
      </dgm:t>
    </dgm:pt>
    <dgm:pt modelId="{19269C97-F101-451E-9857-7F61F7CE6D54}">
      <dgm:prSet phldrT="[Текст]"/>
      <dgm:spPr/>
      <dgm:t>
        <a:bodyPr/>
        <a:lstStyle/>
        <a:p>
          <a:r>
            <a:rPr lang="ru-RU" b="1" dirty="0" smtClean="0">
              <a:solidFill>
                <a:schemeClr val="tx1">
                  <a:lumMod val="95000"/>
                  <a:lumOff val="5000"/>
                </a:schemeClr>
              </a:solidFill>
              <a:latin typeface="+mj-lt"/>
            </a:rPr>
            <a:t>Уровень заработной платы</a:t>
          </a:r>
          <a:endParaRPr lang="ru-RU" b="1" dirty="0">
            <a:solidFill>
              <a:schemeClr val="tx1">
                <a:lumMod val="95000"/>
                <a:lumOff val="5000"/>
              </a:schemeClr>
            </a:solidFill>
            <a:latin typeface="+mj-lt"/>
          </a:endParaRPr>
        </a:p>
      </dgm:t>
    </dgm:pt>
    <dgm:pt modelId="{80EE5194-42BC-47F6-A31C-E3FDDA0D7B0B}" type="parTrans" cxnId="{C40CEA4C-CEF8-42DB-BD12-C8E2686FD29B}">
      <dgm:prSet/>
      <dgm:spPr/>
      <dgm:t>
        <a:bodyPr/>
        <a:lstStyle/>
        <a:p>
          <a:endParaRPr lang="ru-RU"/>
        </a:p>
      </dgm:t>
    </dgm:pt>
    <dgm:pt modelId="{525E846B-8876-46E6-B0D8-4CA2A0A7655D}" type="sibTrans" cxnId="{C40CEA4C-CEF8-42DB-BD12-C8E2686FD29B}">
      <dgm:prSet/>
      <dgm:spPr/>
      <dgm:t>
        <a:bodyPr/>
        <a:lstStyle/>
        <a:p>
          <a:endParaRPr lang="ru-RU"/>
        </a:p>
      </dgm:t>
    </dgm:pt>
    <dgm:pt modelId="{32944933-A2AD-4F0A-8C77-6C27EB59E434}">
      <dgm:prSet phldrT="[Текст]" custT="1"/>
      <dgm:spPr/>
      <dgm:t>
        <a:bodyPr/>
        <a:lstStyle/>
        <a:p>
          <a:r>
            <a:rPr lang="ru-RU" sz="2400" b="1" dirty="0" smtClean="0">
              <a:solidFill>
                <a:schemeClr val="bg1"/>
              </a:solidFill>
              <a:latin typeface="+mj-lt"/>
            </a:rPr>
            <a:t>Стоимость рабочей силы</a:t>
          </a:r>
          <a:endParaRPr lang="ru-RU" sz="2400" b="1" dirty="0">
            <a:solidFill>
              <a:schemeClr val="bg1"/>
            </a:solidFill>
            <a:latin typeface="+mj-lt"/>
          </a:endParaRPr>
        </a:p>
      </dgm:t>
    </dgm:pt>
    <dgm:pt modelId="{4FB37C60-F903-4E49-AA9E-41EE18275D81}" type="parTrans" cxnId="{D5A7BCD4-DE0E-4FA7-8DEB-66A72BAD4F2D}">
      <dgm:prSet/>
      <dgm:spPr/>
      <dgm:t>
        <a:bodyPr/>
        <a:lstStyle/>
        <a:p>
          <a:endParaRPr lang="ru-RU"/>
        </a:p>
      </dgm:t>
    </dgm:pt>
    <dgm:pt modelId="{66D396C2-E903-49B7-8C2E-476204C0E30C}" type="sibTrans" cxnId="{D5A7BCD4-DE0E-4FA7-8DEB-66A72BAD4F2D}">
      <dgm:prSet/>
      <dgm:spPr/>
      <dgm:t>
        <a:bodyPr/>
        <a:lstStyle/>
        <a:p>
          <a:endParaRPr lang="ru-RU"/>
        </a:p>
      </dgm:t>
    </dgm:pt>
    <dgm:pt modelId="{C6B39080-B5F9-47CB-9C75-A24F4A278F57}">
      <dgm:prSet phldrT="[Текст]" custT="1"/>
      <dgm:spPr/>
      <dgm:t>
        <a:bodyPr/>
        <a:lstStyle/>
        <a:p>
          <a:r>
            <a:rPr lang="ru-RU" sz="2400" b="1" dirty="0" smtClean="0">
              <a:solidFill>
                <a:schemeClr val="bg1"/>
              </a:solidFill>
              <a:latin typeface="+mj-lt"/>
            </a:rPr>
            <a:t>Квалификация и характер труда</a:t>
          </a:r>
          <a:endParaRPr lang="ru-RU" sz="2400" b="1" dirty="0">
            <a:solidFill>
              <a:schemeClr val="bg1"/>
            </a:solidFill>
            <a:latin typeface="+mj-lt"/>
          </a:endParaRPr>
        </a:p>
      </dgm:t>
    </dgm:pt>
    <dgm:pt modelId="{7482937A-62FB-42E6-8B96-CB1775E2BEEA}" type="parTrans" cxnId="{1FEF8EED-B9D7-4091-B663-C10F09404C2E}">
      <dgm:prSet/>
      <dgm:spPr/>
      <dgm:t>
        <a:bodyPr/>
        <a:lstStyle/>
        <a:p>
          <a:endParaRPr lang="ru-RU"/>
        </a:p>
      </dgm:t>
    </dgm:pt>
    <dgm:pt modelId="{B0EF83C6-88AA-4915-B2AD-E30222BFDE11}" type="sibTrans" cxnId="{1FEF8EED-B9D7-4091-B663-C10F09404C2E}">
      <dgm:prSet/>
      <dgm:spPr/>
      <dgm:t>
        <a:bodyPr/>
        <a:lstStyle/>
        <a:p>
          <a:endParaRPr lang="ru-RU"/>
        </a:p>
      </dgm:t>
    </dgm:pt>
    <dgm:pt modelId="{AC914992-15B9-4E4D-B094-7A399E429C33}">
      <dgm:prSet phldrT="[Текст]" custT="1"/>
      <dgm:spPr/>
      <dgm:t>
        <a:bodyPr/>
        <a:lstStyle/>
        <a:p>
          <a:r>
            <a:rPr lang="ru-RU" sz="2400" b="1" dirty="0" smtClean="0">
              <a:solidFill>
                <a:schemeClr val="bg1"/>
              </a:solidFill>
              <a:latin typeface="+mj-lt"/>
            </a:rPr>
            <a:t>Конъюнктура на рынке труда</a:t>
          </a:r>
          <a:endParaRPr lang="ru-RU" sz="2400" b="1" dirty="0">
            <a:solidFill>
              <a:schemeClr val="bg1"/>
            </a:solidFill>
            <a:latin typeface="+mj-lt"/>
          </a:endParaRPr>
        </a:p>
      </dgm:t>
    </dgm:pt>
    <dgm:pt modelId="{5F457831-DED5-491B-BDDB-ABD74B102CDD}" type="parTrans" cxnId="{3822ACA4-A927-401E-A6A6-3C76F0DA8CA4}">
      <dgm:prSet/>
      <dgm:spPr/>
      <dgm:t>
        <a:bodyPr/>
        <a:lstStyle/>
        <a:p>
          <a:endParaRPr lang="ru-RU"/>
        </a:p>
      </dgm:t>
    </dgm:pt>
    <dgm:pt modelId="{51DB583D-51DA-44C3-9ACD-0CAD0671D02C}" type="sibTrans" cxnId="{3822ACA4-A927-401E-A6A6-3C76F0DA8CA4}">
      <dgm:prSet/>
      <dgm:spPr/>
      <dgm:t>
        <a:bodyPr/>
        <a:lstStyle/>
        <a:p>
          <a:endParaRPr lang="ru-RU"/>
        </a:p>
      </dgm:t>
    </dgm:pt>
    <dgm:pt modelId="{AF2161FB-1391-4B27-A6F4-163DB9338150}">
      <dgm:prSet phldrT="[Текст]" custT="1"/>
      <dgm:spPr/>
      <dgm:t>
        <a:bodyPr/>
        <a:lstStyle/>
        <a:p>
          <a:r>
            <a:rPr lang="ru-RU" sz="2400" b="1" dirty="0" smtClean="0">
              <a:solidFill>
                <a:schemeClr val="bg1"/>
              </a:solidFill>
              <a:latin typeface="+mj-lt"/>
            </a:rPr>
            <a:t>Степень обобществления заработной платы</a:t>
          </a:r>
          <a:endParaRPr lang="ru-RU" sz="2400" b="1" dirty="0">
            <a:solidFill>
              <a:schemeClr val="bg1"/>
            </a:solidFill>
            <a:latin typeface="+mj-lt"/>
          </a:endParaRPr>
        </a:p>
      </dgm:t>
    </dgm:pt>
    <dgm:pt modelId="{E7ACCC7A-1101-4A1E-B5C0-24FE2A4F5AE2}" type="parTrans" cxnId="{AFD3DCD5-B8FC-4283-88C0-2DDB072A6A59}">
      <dgm:prSet/>
      <dgm:spPr/>
      <dgm:t>
        <a:bodyPr/>
        <a:lstStyle/>
        <a:p>
          <a:endParaRPr lang="ru-RU"/>
        </a:p>
      </dgm:t>
    </dgm:pt>
    <dgm:pt modelId="{4082F2E9-837C-4408-B74D-62126D834BA3}" type="sibTrans" cxnId="{AFD3DCD5-B8FC-4283-88C0-2DDB072A6A59}">
      <dgm:prSet/>
      <dgm:spPr/>
      <dgm:t>
        <a:bodyPr/>
        <a:lstStyle/>
        <a:p>
          <a:endParaRPr lang="ru-RU"/>
        </a:p>
      </dgm:t>
    </dgm:pt>
    <dgm:pt modelId="{7CCE28CA-758C-426F-A73C-D5CE339C3F18}">
      <dgm:prSet phldrT="[Текст]" custT="1"/>
      <dgm:spPr/>
      <dgm:t>
        <a:bodyPr/>
        <a:lstStyle/>
        <a:p>
          <a:r>
            <a:rPr lang="ru-RU" sz="2400" b="1" dirty="0" smtClean="0">
              <a:solidFill>
                <a:schemeClr val="bg1"/>
              </a:solidFill>
              <a:latin typeface="+mj-lt"/>
            </a:rPr>
            <a:t>Национальность, пол, религия и др.</a:t>
          </a:r>
          <a:endParaRPr lang="ru-RU" sz="2400" b="1" dirty="0">
            <a:solidFill>
              <a:schemeClr val="bg1"/>
            </a:solidFill>
            <a:latin typeface="+mj-lt"/>
          </a:endParaRPr>
        </a:p>
      </dgm:t>
    </dgm:pt>
    <dgm:pt modelId="{8FA89145-DA50-42D4-8078-8E41C9749CAB}" type="parTrans" cxnId="{54786704-3E85-4E64-B6F9-F040EBEDB52E}">
      <dgm:prSet/>
      <dgm:spPr/>
      <dgm:t>
        <a:bodyPr/>
        <a:lstStyle/>
        <a:p>
          <a:endParaRPr lang="ru-RU"/>
        </a:p>
      </dgm:t>
    </dgm:pt>
    <dgm:pt modelId="{99DA3A6B-D898-4768-B21C-CF28061E8923}" type="sibTrans" cxnId="{54786704-3E85-4E64-B6F9-F040EBEDB52E}">
      <dgm:prSet/>
      <dgm:spPr/>
      <dgm:t>
        <a:bodyPr/>
        <a:lstStyle/>
        <a:p>
          <a:endParaRPr lang="ru-RU"/>
        </a:p>
      </dgm:t>
    </dgm:pt>
    <dgm:pt modelId="{5ACCB6B5-D1C3-4AFD-9B02-3F5CFC4E489F}">
      <dgm:prSet phldrT="[Текст]" custT="1"/>
      <dgm:spPr/>
      <dgm:t>
        <a:bodyPr/>
        <a:lstStyle/>
        <a:p>
          <a:r>
            <a:rPr lang="ru-RU" sz="2400" b="1" dirty="0" smtClean="0">
              <a:solidFill>
                <a:schemeClr val="bg1"/>
              </a:solidFill>
              <a:latin typeface="+mj-lt"/>
            </a:rPr>
            <a:t>Рост производительности труда</a:t>
          </a:r>
          <a:endParaRPr lang="ru-RU" sz="2400" b="1" dirty="0">
            <a:solidFill>
              <a:schemeClr val="bg1"/>
            </a:solidFill>
            <a:latin typeface="+mj-lt"/>
          </a:endParaRPr>
        </a:p>
      </dgm:t>
    </dgm:pt>
    <dgm:pt modelId="{EF4B6015-0C26-403B-9372-10014A2F3F52}" type="parTrans" cxnId="{17B4856D-0562-4EAA-933D-16BFAC7DBAE7}">
      <dgm:prSet/>
      <dgm:spPr/>
      <dgm:t>
        <a:bodyPr/>
        <a:lstStyle/>
        <a:p>
          <a:endParaRPr lang="ru-RU"/>
        </a:p>
      </dgm:t>
    </dgm:pt>
    <dgm:pt modelId="{B8928511-973A-4CFE-BC08-C63D8415C3B1}" type="sibTrans" cxnId="{17B4856D-0562-4EAA-933D-16BFAC7DBAE7}">
      <dgm:prSet/>
      <dgm:spPr/>
      <dgm:t>
        <a:bodyPr/>
        <a:lstStyle/>
        <a:p>
          <a:endParaRPr lang="ru-RU"/>
        </a:p>
      </dgm:t>
    </dgm:pt>
    <dgm:pt modelId="{DBD5B829-E869-4257-9A7B-4D5A7E1F6748}">
      <dgm:prSet phldrT="[Текст]" custT="1"/>
      <dgm:spPr/>
      <dgm:t>
        <a:bodyPr/>
        <a:lstStyle/>
        <a:p>
          <a:r>
            <a:rPr lang="ru-RU" sz="2400" b="1" dirty="0" smtClean="0">
              <a:solidFill>
                <a:schemeClr val="bg1"/>
              </a:solidFill>
              <a:latin typeface="+mj-lt"/>
            </a:rPr>
            <a:t>Количество и качество труда</a:t>
          </a:r>
          <a:endParaRPr lang="ru-RU" sz="2400" b="1" dirty="0">
            <a:solidFill>
              <a:schemeClr val="bg1"/>
            </a:solidFill>
            <a:latin typeface="+mj-lt"/>
          </a:endParaRPr>
        </a:p>
      </dgm:t>
    </dgm:pt>
    <dgm:pt modelId="{CDC180F0-B36F-462E-8C60-80C15E4F9BDF}" type="parTrans" cxnId="{B27DDF2D-16F8-47C3-9570-B8686ED9704C}">
      <dgm:prSet/>
      <dgm:spPr/>
      <dgm:t>
        <a:bodyPr/>
        <a:lstStyle/>
        <a:p>
          <a:endParaRPr lang="ru-RU"/>
        </a:p>
      </dgm:t>
    </dgm:pt>
    <dgm:pt modelId="{01734F7C-1A10-45B5-A824-2063BD3A0475}" type="sibTrans" cxnId="{B27DDF2D-16F8-47C3-9570-B8686ED9704C}">
      <dgm:prSet/>
      <dgm:spPr/>
      <dgm:t>
        <a:bodyPr/>
        <a:lstStyle/>
        <a:p>
          <a:endParaRPr lang="ru-RU"/>
        </a:p>
      </dgm:t>
    </dgm:pt>
    <dgm:pt modelId="{377860B9-ED9C-4650-B927-CD62E5FAC62C}" type="pres">
      <dgm:prSet presAssocID="{46E95008-D48B-4E07-B635-2FC785E9BB52}" presName="Name0" presStyleCnt="0">
        <dgm:presLayoutVars>
          <dgm:chPref val="1"/>
          <dgm:dir/>
          <dgm:animOne val="branch"/>
          <dgm:animLvl val="lvl"/>
          <dgm:resizeHandles val="exact"/>
        </dgm:presLayoutVars>
      </dgm:prSet>
      <dgm:spPr/>
      <dgm:t>
        <a:bodyPr/>
        <a:lstStyle/>
        <a:p>
          <a:endParaRPr lang="ru-RU"/>
        </a:p>
      </dgm:t>
    </dgm:pt>
    <dgm:pt modelId="{64A64A63-F51C-4617-B748-80FF4DF0EE5D}" type="pres">
      <dgm:prSet presAssocID="{19269C97-F101-451E-9857-7F61F7CE6D54}" presName="root1" presStyleCnt="0"/>
      <dgm:spPr/>
    </dgm:pt>
    <dgm:pt modelId="{63B48534-6E1E-407E-A59A-49B96A47B6B0}" type="pres">
      <dgm:prSet presAssocID="{19269C97-F101-451E-9857-7F61F7CE6D54}" presName="LevelOneTextNode" presStyleLbl="node0" presStyleIdx="0" presStyleCnt="1" custScaleY="152285">
        <dgm:presLayoutVars>
          <dgm:chPref val="3"/>
        </dgm:presLayoutVars>
      </dgm:prSet>
      <dgm:spPr/>
      <dgm:t>
        <a:bodyPr/>
        <a:lstStyle/>
        <a:p>
          <a:endParaRPr lang="ru-RU"/>
        </a:p>
      </dgm:t>
    </dgm:pt>
    <dgm:pt modelId="{323973BA-A2CD-4055-9380-57E642023CBD}" type="pres">
      <dgm:prSet presAssocID="{19269C97-F101-451E-9857-7F61F7CE6D54}" presName="level2hierChild" presStyleCnt="0"/>
      <dgm:spPr/>
    </dgm:pt>
    <dgm:pt modelId="{0954E095-56EC-4332-81C1-48B51823B261}" type="pres">
      <dgm:prSet presAssocID="{4FB37C60-F903-4E49-AA9E-41EE18275D81}" presName="conn2-1" presStyleLbl="parChTrans1D2" presStyleIdx="0" presStyleCnt="7"/>
      <dgm:spPr/>
      <dgm:t>
        <a:bodyPr/>
        <a:lstStyle/>
        <a:p>
          <a:endParaRPr lang="ru-RU"/>
        </a:p>
      </dgm:t>
    </dgm:pt>
    <dgm:pt modelId="{A170FF47-81A8-4295-B5BE-27E42669C542}" type="pres">
      <dgm:prSet presAssocID="{4FB37C60-F903-4E49-AA9E-41EE18275D81}" presName="connTx" presStyleLbl="parChTrans1D2" presStyleIdx="0" presStyleCnt="7"/>
      <dgm:spPr/>
      <dgm:t>
        <a:bodyPr/>
        <a:lstStyle/>
        <a:p>
          <a:endParaRPr lang="ru-RU"/>
        </a:p>
      </dgm:t>
    </dgm:pt>
    <dgm:pt modelId="{B5010B70-161E-4C67-A9CE-F077CD3D9E34}" type="pres">
      <dgm:prSet presAssocID="{32944933-A2AD-4F0A-8C77-6C27EB59E434}" presName="root2" presStyleCnt="0"/>
      <dgm:spPr/>
    </dgm:pt>
    <dgm:pt modelId="{1D04F90B-6811-49B7-B851-5276E814061E}" type="pres">
      <dgm:prSet presAssocID="{32944933-A2AD-4F0A-8C77-6C27EB59E434}" presName="LevelTwoTextNode" presStyleLbl="node2" presStyleIdx="0" presStyleCnt="7" custScaleX="299167">
        <dgm:presLayoutVars>
          <dgm:chPref val="3"/>
        </dgm:presLayoutVars>
      </dgm:prSet>
      <dgm:spPr/>
      <dgm:t>
        <a:bodyPr/>
        <a:lstStyle/>
        <a:p>
          <a:endParaRPr lang="ru-RU"/>
        </a:p>
      </dgm:t>
    </dgm:pt>
    <dgm:pt modelId="{A7A00470-269A-4BFB-BF0A-3DD5880134D5}" type="pres">
      <dgm:prSet presAssocID="{32944933-A2AD-4F0A-8C77-6C27EB59E434}" presName="level3hierChild" presStyleCnt="0"/>
      <dgm:spPr/>
    </dgm:pt>
    <dgm:pt modelId="{1CE09206-1451-43B8-BDB0-C1A3F6DAB5FF}" type="pres">
      <dgm:prSet presAssocID="{7482937A-62FB-42E6-8B96-CB1775E2BEEA}" presName="conn2-1" presStyleLbl="parChTrans1D2" presStyleIdx="1" presStyleCnt="7"/>
      <dgm:spPr/>
      <dgm:t>
        <a:bodyPr/>
        <a:lstStyle/>
        <a:p>
          <a:endParaRPr lang="ru-RU"/>
        </a:p>
      </dgm:t>
    </dgm:pt>
    <dgm:pt modelId="{460AE38B-F148-4DF6-AA5A-821ED2493BA8}" type="pres">
      <dgm:prSet presAssocID="{7482937A-62FB-42E6-8B96-CB1775E2BEEA}" presName="connTx" presStyleLbl="parChTrans1D2" presStyleIdx="1" presStyleCnt="7"/>
      <dgm:spPr/>
      <dgm:t>
        <a:bodyPr/>
        <a:lstStyle/>
        <a:p>
          <a:endParaRPr lang="ru-RU"/>
        </a:p>
      </dgm:t>
    </dgm:pt>
    <dgm:pt modelId="{CED7F8F2-CFFF-4803-9A75-2445A07AA54A}" type="pres">
      <dgm:prSet presAssocID="{C6B39080-B5F9-47CB-9C75-A24F4A278F57}" presName="root2" presStyleCnt="0"/>
      <dgm:spPr/>
    </dgm:pt>
    <dgm:pt modelId="{1B563EA6-ADE2-46D9-A822-32256F58987F}" type="pres">
      <dgm:prSet presAssocID="{C6B39080-B5F9-47CB-9C75-A24F4A278F57}" presName="LevelTwoTextNode" presStyleLbl="node2" presStyleIdx="1" presStyleCnt="7" custScaleX="299167">
        <dgm:presLayoutVars>
          <dgm:chPref val="3"/>
        </dgm:presLayoutVars>
      </dgm:prSet>
      <dgm:spPr/>
      <dgm:t>
        <a:bodyPr/>
        <a:lstStyle/>
        <a:p>
          <a:endParaRPr lang="ru-RU"/>
        </a:p>
      </dgm:t>
    </dgm:pt>
    <dgm:pt modelId="{25F2BF6C-9DAC-4DC6-A037-1AE4CE1440E1}" type="pres">
      <dgm:prSet presAssocID="{C6B39080-B5F9-47CB-9C75-A24F4A278F57}" presName="level3hierChild" presStyleCnt="0"/>
      <dgm:spPr/>
    </dgm:pt>
    <dgm:pt modelId="{1E9AC61D-C422-483F-8089-6903A133425A}" type="pres">
      <dgm:prSet presAssocID="{5F457831-DED5-491B-BDDB-ABD74B102CDD}" presName="conn2-1" presStyleLbl="parChTrans1D2" presStyleIdx="2" presStyleCnt="7"/>
      <dgm:spPr/>
      <dgm:t>
        <a:bodyPr/>
        <a:lstStyle/>
        <a:p>
          <a:endParaRPr lang="ru-RU"/>
        </a:p>
      </dgm:t>
    </dgm:pt>
    <dgm:pt modelId="{4B2691CA-73C4-4CC3-9E36-EDF08880232D}" type="pres">
      <dgm:prSet presAssocID="{5F457831-DED5-491B-BDDB-ABD74B102CDD}" presName="connTx" presStyleLbl="parChTrans1D2" presStyleIdx="2" presStyleCnt="7"/>
      <dgm:spPr/>
      <dgm:t>
        <a:bodyPr/>
        <a:lstStyle/>
        <a:p>
          <a:endParaRPr lang="ru-RU"/>
        </a:p>
      </dgm:t>
    </dgm:pt>
    <dgm:pt modelId="{6209F22A-9D7E-439B-B3D8-B376E813F83D}" type="pres">
      <dgm:prSet presAssocID="{AC914992-15B9-4E4D-B094-7A399E429C33}" presName="root2" presStyleCnt="0"/>
      <dgm:spPr/>
    </dgm:pt>
    <dgm:pt modelId="{DE01D1A7-112C-4FC3-BEA4-581230F75CC5}" type="pres">
      <dgm:prSet presAssocID="{AC914992-15B9-4E4D-B094-7A399E429C33}" presName="LevelTwoTextNode" presStyleLbl="node2" presStyleIdx="2" presStyleCnt="7" custScaleX="299167">
        <dgm:presLayoutVars>
          <dgm:chPref val="3"/>
        </dgm:presLayoutVars>
      </dgm:prSet>
      <dgm:spPr/>
      <dgm:t>
        <a:bodyPr/>
        <a:lstStyle/>
        <a:p>
          <a:endParaRPr lang="ru-RU"/>
        </a:p>
      </dgm:t>
    </dgm:pt>
    <dgm:pt modelId="{72208508-F0CD-4C5B-ACF9-90EA24143733}" type="pres">
      <dgm:prSet presAssocID="{AC914992-15B9-4E4D-B094-7A399E429C33}" presName="level3hierChild" presStyleCnt="0"/>
      <dgm:spPr/>
    </dgm:pt>
    <dgm:pt modelId="{0845E269-55FE-471F-AE29-CC624FF3E694}" type="pres">
      <dgm:prSet presAssocID="{E7ACCC7A-1101-4A1E-B5C0-24FE2A4F5AE2}" presName="conn2-1" presStyleLbl="parChTrans1D2" presStyleIdx="3" presStyleCnt="7"/>
      <dgm:spPr/>
      <dgm:t>
        <a:bodyPr/>
        <a:lstStyle/>
        <a:p>
          <a:endParaRPr lang="ru-RU"/>
        </a:p>
      </dgm:t>
    </dgm:pt>
    <dgm:pt modelId="{00EE3B09-A756-4C45-902A-4E2C6A3CEE53}" type="pres">
      <dgm:prSet presAssocID="{E7ACCC7A-1101-4A1E-B5C0-24FE2A4F5AE2}" presName="connTx" presStyleLbl="parChTrans1D2" presStyleIdx="3" presStyleCnt="7"/>
      <dgm:spPr/>
      <dgm:t>
        <a:bodyPr/>
        <a:lstStyle/>
        <a:p>
          <a:endParaRPr lang="ru-RU"/>
        </a:p>
      </dgm:t>
    </dgm:pt>
    <dgm:pt modelId="{1F9D5415-D357-4AE5-87CB-A63F1B10CF13}" type="pres">
      <dgm:prSet presAssocID="{AF2161FB-1391-4B27-A6F4-163DB9338150}" presName="root2" presStyleCnt="0"/>
      <dgm:spPr/>
    </dgm:pt>
    <dgm:pt modelId="{F1D7E111-D2D4-4043-9A65-FAA4521BF46E}" type="pres">
      <dgm:prSet presAssocID="{AF2161FB-1391-4B27-A6F4-163DB9338150}" presName="LevelTwoTextNode" presStyleLbl="node2" presStyleIdx="3" presStyleCnt="7" custScaleX="299167">
        <dgm:presLayoutVars>
          <dgm:chPref val="3"/>
        </dgm:presLayoutVars>
      </dgm:prSet>
      <dgm:spPr/>
      <dgm:t>
        <a:bodyPr/>
        <a:lstStyle/>
        <a:p>
          <a:endParaRPr lang="ru-RU"/>
        </a:p>
      </dgm:t>
    </dgm:pt>
    <dgm:pt modelId="{32707379-457F-4D5C-B6D8-B91412271CF0}" type="pres">
      <dgm:prSet presAssocID="{AF2161FB-1391-4B27-A6F4-163DB9338150}" presName="level3hierChild" presStyleCnt="0"/>
      <dgm:spPr/>
    </dgm:pt>
    <dgm:pt modelId="{4C64B6A0-D72A-428A-959E-41BD4214E446}" type="pres">
      <dgm:prSet presAssocID="{8FA89145-DA50-42D4-8078-8E41C9749CAB}" presName="conn2-1" presStyleLbl="parChTrans1D2" presStyleIdx="4" presStyleCnt="7"/>
      <dgm:spPr/>
      <dgm:t>
        <a:bodyPr/>
        <a:lstStyle/>
        <a:p>
          <a:endParaRPr lang="ru-RU"/>
        </a:p>
      </dgm:t>
    </dgm:pt>
    <dgm:pt modelId="{71AC0A26-4B33-489D-AD1B-0EE300CEF843}" type="pres">
      <dgm:prSet presAssocID="{8FA89145-DA50-42D4-8078-8E41C9749CAB}" presName="connTx" presStyleLbl="parChTrans1D2" presStyleIdx="4" presStyleCnt="7"/>
      <dgm:spPr/>
      <dgm:t>
        <a:bodyPr/>
        <a:lstStyle/>
        <a:p>
          <a:endParaRPr lang="ru-RU"/>
        </a:p>
      </dgm:t>
    </dgm:pt>
    <dgm:pt modelId="{3B7501BB-2CAC-4687-80D2-CDB48983479E}" type="pres">
      <dgm:prSet presAssocID="{7CCE28CA-758C-426F-A73C-D5CE339C3F18}" presName="root2" presStyleCnt="0"/>
      <dgm:spPr/>
    </dgm:pt>
    <dgm:pt modelId="{B23EAE4F-1CBA-4CB5-9AA9-3C7D1CCA3DE3}" type="pres">
      <dgm:prSet presAssocID="{7CCE28CA-758C-426F-A73C-D5CE339C3F18}" presName="LevelTwoTextNode" presStyleLbl="node2" presStyleIdx="4" presStyleCnt="7" custScaleX="299167">
        <dgm:presLayoutVars>
          <dgm:chPref val="3"/>
        </dgm:presLayoutVars>
      </dgm:prSet>
      <dgm:spPr/>
      <dgm:t>
        <a:bodyPr/>
        <a:lstStyle/>
        <a:p>
          <a:endParaRPr lang="ru-RU"/>
        </a:p>
      </dgm:t>
    </dgm:pt>
    <dgm:pt modelId="{E0A81961-22B6-422A-AA48-5EB5344889DA}" type="pres">
      <dgm:prSet presAssocID="{7CCE28CA-758C-426F-A73C-D5CE339C3F18}" presName="level3hierChild" presStyleCnt="0"/>
      <dgm:spPr/>
    </dgm:pt>
    <dgm:pt modelId="{6D0C183B-1646-48D2-A8AE-1DF05C8487F6}" type="pres">
      <dgm:prSet presAssocID="{EF4B6015-0C26-403B-9372-10014A2F3F52}" presName="conn2-1" presStyleLbl="parChTrans1D2" presStyleIdx="5" presStyleCnt="7"/>
      <dgm:spPr/>
      <dgm:t>
        <a:bodyPr/>
        <a:lstStyle/>
        <a:p>
          <a:endParaRPr lang="ru-RU"/>
        </a:p>
      </dgm:t>
    </dgm:pt>
    <dgm:pt modelId="{A0589034-79A9-4D8F-B11F-E72E1E4F4F18}" type="pres">
      <dgm:prSet presAssocID="{EF4B6015-0C26-403B-9372-10014A2F3F52}" presName="connTx" presStyleLbl="parChTrans1D2" presStyleIdx="5" presStyleCnt="7"/>
      <dgm:spPr/>
      <dgm:t>
        <a:bodyPr/>
        <a:lstStyle/>
        <a:p>
          <a:endParaRPr lang="ru-RU"/>
        </a:p>
      </dgm:t>
    </dgm:pt>
    <dgm:pt modelId="{FE66CE27-E8F2-4418-A908-828499FF708F}" type="pres">
      <dgm:prSet presAssocID="{5ACCB6B5-D1C3-4AFD-9B02-3F5CFC4E489F}" presName="root2" presStyleCnt="0"/>
      <dgm:spPr/>
    </dgm:pt>
    <dgm:pt modelId="{22DB8B40-0DB2-4370-9A50-9382EE2B7B69}" type="pres">
      <dgm:prSet presAssocID="{5ACCB6B5-D1C3-4AFD-9B02-3F5CFC4E489F}" presName="LevelTwoTextNode" presStyleLbl="node2" presStyleIdx="5" presStyleCnt="7" custScaleX="299167">
        <dgm:presLayoutVars>
          <dgm:chPref val="3"/>
        </dgm:presLayoutVars>
      </dgm:prSet>
      <dgm:spPr/>
      <dgm:t>
        <a:bodyPr/>
        <a:lstStyle/>
        <a:p>
          <a:endParaRPr lang="ru-RU"/>
        </a:p>
      </dgm:t>
    </dgm:pt>
    <dgm:pt modelId="{8DADC1B9-DD85-4C28-AC65-83B6F467A8E9}" type="pres">
      <dgm:prSet presAssocID="{5ACCB6B5-D1C3-4AFD-9B02-3F5CFC4E489F}" presName="level3hierChild" presStyleCnt="0"/>
      <dgm:spPr/>
    </dgm:pt>
    <dgm:pt modelId="{A48D6B05-A834-4F1A-B588-BB2602154522}" type="pres">
      <dgm:prSet presAssocID="{CDC180F0-B36F-462E-8C60-80C15E4F9BDF}" presName="conn2-1" presStyleLbl="parChTrans1D2" presStyleIdx="6" presStyleCnt="7"/>
      <dgm:spPr/>
      <dgm:t>
        <a:bodyPr/>
        <a:lstStyle/>
        <a:p>
          <a:endParaRPr lang="ru-RU"/>
        </a:p>
      </dgm:t>
    </dgm:pt>
    <dgm:pt modelId="{799DCF9C-29EC-47AC-BDAB-F2B03A29C8C9}" type="pres">
      <dgm:prSet presAssocID="{CDC180F0-B36F-462E-8C60-80C15E4F9BDF}" presName="connTx" presStyleLbl="parChTrans1D2" presStyleIdx="6" presStyleCnt="7"/>
      <dgm:spPr/>
      <dgm:t>
        <a:bodyPr/>
        <a:lstStyle/>
        <a:p>
          <a:endParaRPr lang="ru-RU"/>
        </a:p>
      </dgm:t>
    </dgm:pt>
    <dgm:pt modelId="{A8B3172F-D958-46F2-A19A-CE02283253D6}" type="pres">
      <dgm:prSet presAssocID="{DBD5B829-E869-4257-9A7B-4D5A7E1F6748}" presName="root2" presStyleCnt="0"/>
      <dgm:spPr/>
    </dgm:pt>
    <dgm:pt modelId="{122F516F-F372-4570-A72C-9C98D84CE391}" type="pres">
      <dgm:prSet presAssocID="{DBD5B829-E869-4257-9A7B-4D5A7E1F6748}" presName="LevelTwoTextNode" presStyleLbl="node2" presStyleIdx="6" presStyleCnt="7" custScaleX="299167">
        <dgm:presLayoutVars>
          <dgm:chPref val="3"/>
        </dgm:presLayoutVars>
      </dgm:prSet>
      <dgm:spPr/>
      <dgm:t>
        <a:bodyPr/>
        <a:lstStyle/>
        <a:p>
          <a:endParaRPr lang="ru-RU"/>
        </a:p>
      </dgm:t>
    </dgm:pt>
    <dgm:pt modelId="{A5FF5956-EC10-4F20-997F-7B2D7771DEF6}" type="pres">
      <dgm:prSet presAssocID="{DBD5B829-E869-4257-9A7B-4D5A7E1F6748}" presName="level3hierChild" presStyleCnt="0"/>
      <dgm:spPr/>
    </dgm:pt>
  </dgm:ptLst>
  <dgm:cxnLst>
    <dgm:cxn modelId="{EA57C6BE-C5F5-4BDF-97C1-70D72CD23C57}" type="presOf" srcId="{EF4B6015-0C26-403B-9372-10014A2F3F52}" destId="{A0589034-79A9-4D8F-B11F-E72E1E4F4F18}" srcOrd="1" destOrd="0" presId="urn:microsoft.com/office/officeart/2008/layout/HorizontalMultiLevelHierarchy"/>
    <dgm:cxn modelId="{5AEF79FC-B017-4233-B3CE-B001EDA3B9B3}" type="presOf" srcId="{19269C97-F101-451E-9857-7F61F7CE6D54}" destId="{63B48534-6E1E-407E-A59A-49B96A47B6B0}" srcOrd="0" destOrd="0" presId="urn:microsoft.com/office/officeart/2008/layout/HorizontalMultiLevelHierarchy"/>
    <dgm:cxn modelId="{BCF7D35B-0874-46F1-AE31-F79596BD4156}" type="presOf" srcId="{4FB37C60-F903-4E49-AA9E-41EE18275D81}" destId="{A170FF47-81A8-4295-B5BE-27E42669C542}" srcOrd="1" destOrd="0" presId="urn:microsoft.com/office/officeart/2008/layout/HorizontalMultiLevelHierarchy"/>
    <dgm:cxn modelId="{04BCFACC-4827-4BAD-A123-BF4F38C03BAF}" type="presOf" srcId="{E7ACCC7A-1101-4A1E-B5C0-24FE2A4F5AE2}" destId="{0845E269-55FE-471F-AE29-CC624FF3E694}" srcOrd="0" destOrd="0" presId="urn:microsoft.com/office/officeart/2008/layout/HorizontalMultiLevelHierarchy"/>
    <dgm:cxn modelId="{BAD305E4-F320-4199-A8A2-8960D2808A43}" type="presOf" srcId="{46E95008-D48B-4E07-B635-2FC785E9BB52}" destId="{377860B9-ED9C-4650-B927-CD62E5FAC62C}" srcOrd="0" destOrd="0" presId="urn:microsoft.com/office/officeart/2008/layout/HorizontalMultiLevelHierarchy"/>
    <dgm:cxn modelId="{57673E66-0CB5-4598-A2BF-585AC21CACBA}" type="presOf" srcId="{7CCE28CA-758C-426F-A73C-D5CE339C3F18}" destId="{B23EAE4F-1CBA-4CB5-9AA9-3C7D1CCA3DE3}" srcOrd="0" destOrd="0" presId="urn:microsoft.com/office/officeart/2008/layout/HorizontalMultiLevelHierarchy"/>
    <dgm:cxn modelId="{17B4856D-0562-4EAA-933D-16BFAC7DBAE7}" srcId="{19269C97-F101-451E-9857-7F61F7CE6D54}" destId="{5ACCB6B5-D1C3-4AFD-9B02-3F5CFC4E489F}" srcOrd="5" destOrd="0" parTransId="{EF4B6015-0C26-403B-9372-10014A2F3F52}" sibTransId="{B8928511-973A-4CFE-BC08-C63D8415C3B1}"/>
    <dgm:cxn modelId="{44BC328C-2AC5-4362-8F4D-A67941C049CF}" type="presOf" srcId="{32944933-A2AD-4F0A-8C77-6C27EB59E434}" destId="{1D04F90B-6811-49B7-B851-5276E814061E}" srcOrd="0" destOrd="0" presId="urn:microsoft.com/office/officeart/2008/layout/HorizontalMultiLevelHierarchy"/>
    <dgm:cxn modelId="{02D21077-F69D-405D-8203-1DFE565C76A9}" type="presOf" srcId="{C6B39080-B5F9-47CB-9C75-A24F4A278F57}" destId="{1B563EA6-ADE2-46D9-A822-32256F58987F}" srcOrd="0" destOrd="0" presId="urn:microsoft.com/office/officeart/2008/layout/HorizontalMultiLevelHierarchy"/>
    <dgm:cxn modelId="{EDF3B18B-29C1-4BFC-89FB-DB7394001EA8}" type="presOf" srcId="{DBD5B829-E869-4257-9A7B-4D5A7E1F6748}" destId="{122F516F-F372-4570-A72C-9C98D84CE391}" srcOrd="0" destOrd="0" presId="urn:microsoft.com/office/officeart/2008/layout/HorizontalMultiLevelHierarchy"/>
    <dgm:cxn modelId="{54786704-3E85-4E64-B6F9-F040EBEDB52E}" srcId="{19269C97-F101-451E-9857-7F61F7CE6D54}" destId="{7CCE28CA-758C-426F-A73C-D5CE339C3F18}" srcOrd="4" destOrd="0" parTransId="{8FA89145-DA50-42D4-8078-8E41C9749CAB}" sibTransId="{99DA3A6B-D898-4768-B21C-CF28061E8923}"/>
    <dgm:cxn modelId="{C5A3E79F-B710-4C3F-A3E6-683718634939}" type="presOf" srcId="{AF2161FB-1391-4B27-A6F4-163DB9338150}" destId="{F1D7E111-D2D4-4043-9A65-FAA4521BF46E}" srcOrd="0" destOrd="0" presId="urn:microsoft.com/office/officeart/2008/layout/HorizontalMultiLevelHierarchy"/>
    <dgm:cxn modelId="{889D820F-002E-405C-9418-3417DEA6FC3E}" type="presOf" srcId="{7482937A-62FB-42E6-8B96-CB1775E2BEEA}" destId="{1CE09206-1451-43B8-BDB0-C1A3F6DAB5FF}" srcOrd="0" destOrd="0" presId="urn:microsoft.com/office/officeart/2008/layout/HorizontalMultiLevelHierarchy"/>
    <dgm:cxn modelId="{53179045-024B-451E-AA69-E57FD973C52F}" type="presOf" srcId="{CDC180F0-B36F-462E-8C60-80C15E4F9BDF}" destId="{A48D6B05-A834-4F1A-B588-BB2602154522}" srcOrd="0" destOrd="0" presId="urn:microsoft.com/office/officeart/2008/layout/HorizontalMultiLevelHierarchy"/>
    <dgm:cxn modelId="{0BFFC7CE-F839-499B-A640-6D5F4A942E71}" type="presOf" srcId="{7482937A-62FB-42E6-8B96-CB1775E2BEEA}" destId="{460AE38B-F148-4DF6-AA5A-821ED2493BA8}" srcOrd="1" destOrd="0" presId="urn:microsoft.com/office/officeart/2008/layout/HorizontalMultiLevelHierarchy"/>
    <dgm:cxn modelId="{00D201DC-5218-41D5-B983-C9C828C035B6}" type="presOf" srcId="{EF4B6015-0C26-403B-9372-10014A2F3F52}" destId="{6D0C183B-1646-48D2-A8AE-1DF05C8487F6}" srcOrd="0" destOrd="0" presId="urn:microsoft.com/office/officeart/2008/layout/HorizontalMultiLevelHierarchy"/>
    <dgm:cxn modelId="{D5A7BCD4-DE0E-4FA7-8DEB-66A72BAD4F2D}" srcId="{19269C97-F101-451E-9857-7F61F7CE6D54}" destId="{32944933-A2AD-4F0A-8C77-6C27EB59E434}" srcOrd="0" destOrd="0" parTransId="{4FB37C60-F903-4E49-AA9E-41EE18275D81}" sibTransId="{66D396C2-E903-49B7-8C2E-476204C0E30C}"/>
    <dgm:cxn modelId="{BCEE3B96-EB10-4D5F-99E8-DC88C5DEEE05}" type="presOf" srcId="{8FA89145-DA50-42D4-8078-8E41C9749CAB}" destId="{4C64B6A0-D72A-428A-959E-41BD4214E446}" srcOrd="0" destOrd="0" presId="urn:microsoft.com/office/officeart/2008/layout/HorizontalMultiLevelHierarchy"/>
    <dgm:cxn modelId="{66969D74-5D7F-411B-A162-63A8DFFB603A}" type="presOf" srcId="{E7ACCC7A-1101-4A1E-B5C0-24FE2A4F5AE2}" destId="{00EE3B09-A756-4C45-902A-4E2C6A3CEE53}" srcOrd="1" destOrd="0" presId="urn:microsoft.com/office/officeart/2008/layout/HorizontalMultiLevelHierarchy"/>
    <dgm:cxn modelId="{3822ACA4-A927-401E-A6A6-3C76F0DA8CA4}" srcId="{19269C97-F101-451E-9857-7F61F7CE6D54}" destId="{AC914992-15B9-4E4D-B094-7A399E429C33}" srcOrd="2" destOrd="0" parTransId="{5F457831-DED5-491B-BDDB-ABD74B102CDD}" sibTransId="{51DB583D-51DA-44C3-9ACD-0CAD0671D02C}"/>
    <dgm:cxn modelId="{6E9E64FA-1E5D-44BE-B6DA-600147DD2B89}" type="presOf" srcId="{5ACCB6B5-D1C3-4AFD-9B02-3F5CFC4E489F}" destId="{22DB8B40-0DB2-4370-9A50-9382EE2B7B69}" srcOrd="0" destOrd="0" presId="urn:microsoft.com/office/officeart/2008/layout/HorizontalMultiLevelHierarchy"/>
    <dgm:cxn modelId="{B17B3A27-F56B-47F6-9CC2-F49AB8F8D9C6}" type="presOf" srcId="{CDC180F0-B36F-462E-8C60-80C15E4F9BDF}" destId="{799DCF9C-29EC-47AC-BDAB-F2B03A29C8C9}" srcOrd="1" destOrd="0" presId="urn:microsoft.com/office/officeart/2008/layout/HorizontalMultiLevelHierarchy"/>
    <dgm:cxn modelId="{4E90CAFF-980D-4C6A-89B8-347374B30364}" type="presOf" srcId="{5F457831-DED5-491B-BDDB-ABD74B102CDD}" destId="{4B2691CA-73C4-4CC3-9E36-EDF08880232D}" srcOrd="1" destOrd="0" presId="urn:microsoft.com/office/officeart/2008/layout/HorizontalMultiLevelHierarchy"/>
    <dgm:cxn modelId="{43CDDF6F-B35C-448D-BC4D-15B08A2D2C04}" type="presOf" srcId="{AC914992-15B9-4E4D-B094-7A399E429C33}" destId="{DE01D1A7-112C-4FC3-BEA4-581230F75CC5}" srcOrd="0" destOrd="0" presId="urn:microsoft.com/office/officeart/2008/layout/HorizontalMultiLevelHierarchy"/>
    <dgm:cxn modelId="{AFD3DCD5-B8FC-4283-88C0-2DDB072A6A59}" srcId="{19269C97-F101-451E-9857-7F61F7CE6D54}" destId="{AF2161FB-1391-4B27-A6F4-163DB9338150}" srcOrd="3" destOrd="0" parTransId="{E7ACCC7A-1101-4A1E-B5C0-24FE2A4F5AE2}" sibTransId="{4082F2E9-837C-4408-B74D-62126D834BA3}"/>
    <dgm:cxn modelId="{1FEF8EED-B9D7-4091-B663-C10F09404C2E}" srcId="{19269C97-F101-451E-9857-7F61F7CE6D54}" destId="{C6B39080-B5F9-47CB-9C75-A24F4A278F57}" srcOrd="1" destOrd="0" parTransId="{7482937A-62FB-42E6-8B96-CB1775E2BEEA}" sibTransId="{B0EF83C6-88AA-4915-B2AD-E30222BFDE11}"/>
    <dgm:cxn modelId="{A54921A8-8B67-4276-94F1-27DF28B53B4A}" type="presOf" srcId="{4FB37C60-F903-4E49-AA9E-41EE18275D81}" destId="{0954E095-56EC-4332-81C1-48B51823B261}" srcOrd="0" destOrd="0" presId="urn:microsoft.com/office/officeart/2008/layout/HorizontalMultiLevelHierarchy"/>
    <dgm:cxn modelId="{B27DDF2D-16F8-47C3-9570-B8686ED9704C}" srcId="{19269C97-F101-451E-9857-7F61F7CE6D54}" destId="{DBD5B829-E869-4257-9A7B-4D5A7E1F6748}" srcOrd="6" destOrd="0" parTransId="{CDC180F0-B36F-462E-8C60-80C15E4F9BDF}" sibTransId="{01734F7C-1A10-45B5-A824-2063BD3A0475}"/>
    <dgm:cxn modelId="{C0572EAC-0270-49C4-8A93-571FD0822609}" type="presOf" srcId="{5F457831-DED5-491B-BDDB-ABD74B102CDD}" destId="{1E9AC61D-C422-483F-8089-6903A133425A}" srcOrd="0" destOrd="0" presId="urn:microsoft.com/office/officeart/2008/layout/HorizontalMultiLevelHierarchy"/>
    <dgm:cxn modelId="{1FE4F2FE-DC3E-426B-A446-FEF0D75EAE4C}" type="presOf" srcId="{8FA89145-DA50-42D4-8078-8E41C9749CAB}" destId="{71AC0A26-4B33-489D-AD1B-0EE300CEF843}" srcOrd="1" destOrd="0" presId="urn:microsoft.com/office/officeart/2008/layout/HorizontalMultiLevelHierarchy"/>
    <dgm:cxn modelId="{C40CEA4C-CEF8-42DB-BD12-C8E2686FD29B}" srcId="{46E95008-D48B-4E07-B635-2FC785E9BB52}" destId="{19269C97-F101-451E-9857-7F61F7CE6D54}" srcOrd="0" destOrd="0" parTransId="{80EE5194-42BC-47F6-A31C-E3FDDA0D7B0B}" sibTransId="{525E846B-8876-46E6-B0D8-4CA2A0A7655D}"/>
    <dgm:cxn modelId="{7AABFF75-8E73-4C67-8595-65040095DCD2}" type="presParOf" srcId="{377860B9-ED9C-4650-B927-CD62E5FAC62C}" destId="{64A64A63-F51C-4617-B748-80FF4DF0EE5D}" srcOrd="0" destOrd="0" presId="urn:microsoft.com/office/officeart/2008/layout/HorizontalMultiLevelHierarchy"/>
    <dgm:cxn modelId="{6549CE2D-2B9C-4071-BBB1-5C49B68B5E89}" type="presParOf" srcId="{64A64A63-F51C-4617-B748-80FF4DF0EE5D}" destId="{63B48534-6E1E-407E-A59A-49B96A47B6B0}" srcOrd="0" destOrd="0" presId="urn:microsoft.com/office/officeart/2008/layout/HorizontalMultiLevelHierarchy"/>
    <dgm:cxn modelId="{E120204F-D379-403D-ACBD-5427F9DF8AF8}" type="presParOf" srcId="{64A64A63-F51C-4617-B748-80FF4DF0EE5D}" destId="{323973BA-A2CD-4055-9380-57E642023CBD}" srcOrd="1" destOrd="0" presId="urn:microsoft.com/office/officeart/2008/layout/HorizontalMultiLevelHierarchy"/>
    <dgm:cxn modelId="{5F5660FE-9343-4454-8F70-80D9329C8B16}" type="presParOf" srcId="{323973BA-A2CD-4055-9380-57E642023CBD}" destId="{0954E095-56EC-4332-81C1-48B51823B261}" srcOrd="0" destOrd="0" presId="urn:microsoft.com/office/officeart/2008/layout/HorizontalMultiLevelHierarchy"/>
    <dgm:cxn modelId="{D48DDEFD-A8AE-4576-AD13-43FB20281E34}" type="presParOf" srcId="{0954E095-56EC-4332-81C1-48B51823B261}" destId="{A170FF47-81A8-4295-B5BE-27E42669C542}" srcOrd="0" destOrd="0" presId="urn:microsoft.com/office/officeart/2008/layout/HorizontalMultiLevelHierarchy"/>
    <dgm:cxn modelId="{3191A546-78BB-4F64-94BB-F9019E11D6FA}" type="presParOf" srcId="{323973BA-A2CD-4055-9380-57E642023CBD}" destId="{B5010B70-161E-4C67-A9CE-F077CD3D9E34}" srcOrd="1" destOrd="0" presId="urn:microsoft.com/office/officeart/2008/layout/HorizontalMultiLevelHierarchy"/>
    <dgm:cxn modelId="{9B5FB1C1-4878-4B78-B57D-A460D227B756}" type="presParOf" srcId="{B5010B70-161E-4C67-A9CE-F077CD3D9E34}" destId="{1D04F90B-6811-49B7-B851-5276E814061E}" srcOrd="0" destOrd="0" presId="urn:microsoft.com/office/officeart/2008/layout/HorizontalMultiLevelHierarchy"/>
    <dgm:cxn modelId="{406AA579-D1EE-4260-AFA8-4EACB63E3189}" type="presParOf" srcId="{B5010B70-161E-4C67-A9CE-F077CD3D9E34}" destId="{A7A00470-269A-4BFB-BF0A-3DD5880134D5}" srcOrd="1" destOrd="0" presId="urn:microsoft.com/office/officeart/2008/layout/HorizontalMultiLevelHierarchy"/>
    <dgm:cxn modelId="{570426BE-624C-4B7B-A473-71240000E32C}" type="presParOf" srcId="{323973BA-A2CD-4055-9380-57E642023CBD}" destId="{1CE09206-1451-43B8-BDB0-C1A3F6DAB5FF}" srcOrd="2" destOrd="0" presId="urn:microsoft.com/office/officeart/2008/layout/HorizontalMultiLevelHierarchy"/>
    <dgm:cxn modelId="{305EE63E-4793-4505-8916-CF8E8BCBC557}" type="presParOf" srcId="{1CE09206-1451-43B8-BDB0-C1A3F6DAB5FF}" destId="{460AE38B-F148-4DF6-AA5A-821ED2493BA8}" srcOrd="0" destOrd="0" presId="urn:microsoft.com/office/officeart/2008/layout/HorizontalMultiLevelHierarchy"/>
    <dgm:cxn modelId="{F7DE8DD7-985B-400C-85FB-E2FEB00DF6AA}" type="presParOf" srcId="{323973BA-A2CD-4055-9380-57E642023CBD}" destId="{CED7F8F2-CFFF-4803-9A75-2445A07AA54A}" srcOrd="3" destOrd="0" presId="urn:microsoft.com/office/officeart/2008/layout/HorizontalMultiLevelHierarchy"/>
    <dgm:cxn modelId="{A58139B5-CB36-4281-BAC9-30A142A1ECDD}" type="presParOf" srcId="{CED7F8F2-CFFF-4803-9A75-2445A07AA54A}" destId="{1B563EA6-ADE2-46D9-A822-32256F58987F}" srcOrd="0" destOrd="0" presId="urn:microsoft.com/office/officeart/2008/layout/HorizontalMultiLevelHierarchy"/>
    <dgm:cxn modelId="{CCB42E05-A8CF-43B7-9D67-9E260AAFE284}" type="presParOf" srcId="{CED7F8F2-CFFF-4803-9A75-2445A07AA54A}" destId="{25F2BF6C-9DAC-4DC6-A037-1AE4CE1440E1}" srcOrd="1" destOrd="0" presId="urn:microsoft.com/office/officeart/2008/layout/HorizontalMultiLevelHierarchy"/>
    <dgm:cxn modelId="{C53087BE-2BFA-4AAD-9150-AFB0047A05E7}" type="presParOf" srcId="{323973BA-A2CD-4055-9380-57E642023CBD}" destId="{1E9AC61D-C422-483F-8089-6903A133425A}" srcOrd="4" destOrd="0" presId="urn:microsoft.com/office/officeart/2008/layout/HorizontalMultiLevelHierarchy"/>
    <dgm:cxn modelId="{7E762209-9C0E-416D-B5EE-CBDCEEA68151}" type="presParOf" srcId="{1E9AC61D-C422-483F-8089-6903A133425A}" destId="{4B2691CA-73C4-4CC3-9E36-EDF08880232D}" srcOrd="0" destOrd="0" presId="urn:microsoft.com/office/officeart/2008/layout/HorizontalMultiLevelHierarchy"/>
    <dgm:cxn modelId="{C203B36C-5E02-4411-887D-BBF840BFE77F}" type="presParOf" srcId="{323973BA-A2CD-4055-9380-57E642023CBD}" destId="{6209F22A-9D7E-439B-B3D8-B376E813F83D}" srcOrd="5" destOrd="0" presId="urn:microsoft.com/office/officeart/2008/layout/HorizontalMultiLevelHierarchy"/>
    <dgm:cxn modelId="{CF9F44B3-0A9E-4090-8988-1D673122F9F6}" type="presParOf" srcId="{6209F22A-9D7E-439B-B3D8-B376E813F83D}" destId="{DE01D1A7-112C-4FC3-BEA4-581230F75CC5}" srcOrd="0" destOrd="0" presId="urn:microsoft.com/office/officeart/2008/layout/HorizontalMultiLevelHierarchy"/>
    <dgm:cxn modelId="{BC8BCF2B-09E7-4E16-8348-5643EAE80465}" type="presParOf" srcId="{6209F22A-9D7E-439B-B3D8-B376E813F83D}" destId="{72208508-F0CD-4C5B-ACF9-90EA24143733}" srcOrd="1" destOrd="0" presId="urn:microsoft.com/office/officeart/2008/layout/HorizontalMultiLevelHierarchy"/>
    <dgm:cxn modelId="{6C7ACDF5-9D2A-4A29-82E4-868EF50C8507}" type="presParOf" srcId="{323973BA-A2CD-4055-9380-57E642023CBD}" destId="{0845E269-55FE-471F-AE29-CC624FF3E694}" srcOrd="6" destOrd="0" presId="urn:microsoft.com/office/officeart/2008/layout/HorizontalMultiLevelHierarchy"/>
    <dgm:cxn modelId="{445F1A57-D876-49E1-8FC0-131EE3959D07}" type="presParOf" srcId="{0845E269-55FE-471F-AE29-CC624FF3E694}" destId="{00EE3B09-A756-4C45-902A-4E2C6A3CEE53}" srcOrd="0" destOrd="0" presId="urn:microsoft.com/office/officeart/2008/layout/HorizontalMultiLevelHierarchy"/>
    <dgm:cxn modelId="{BDF2B630-8C84-4943-9F7F-BEF521E3B7FD}" type="presParOf" srcId="{323973BA-A2CD-4055-9380-57E642023CBD}" destId="{1F9D5415-D357-4AE5-87CB-A63F1B10CF13}" srcOrd="7" destOrd="0" presId="urn:microsoft.com/office/officeart/2008/layout/HorizontalMultiLevelHierarchy"/>
    <dgm:cxn modelId="{AA5A6CA0-3A9D-4134-98FB-E3793A06A1EC}" type="presParOf" srcId="{1F9D5415-D357-4AE5-87CB-A63F1B10CF13}" destId="{F1D7E111-D2D4-4043-9A65-FAA4521BF46E}" srcOrd="0" destOrd="0" presId="urn:microsoft.com/office/officeart/2008/layout/HorizontalMultiLevelHierarchy"/>
    <dgm:cxn modelId="{C2C9C1EE-ADB6-4ED0-BC61-CE95DCB2E987}" type="presParOf" srcId="{1F9D5415-D357-4AE5-87CB-A63F1B10CF13}" destId="{32707379-457F-4D5C-B6D8-B91412271CF0}" srcOrd="1" destOrd="0" presId="urn:microsoft.com/office/officeart/2008/layout/HorizontalMultiLevelHierarchy"/>
    <dgm:cxn modelId="{E60E667E-70E7-4717-BC53-22E4EE50D04A}" type="presParOf" srcId="{323973BA-A2CD-4055-9380-57E642023CBD}" destId="{4C64B6A0-D72A-428A-959E-41BD4214E446}" srcOrd="8" destOrd="0" presId="urn:microsoft.com/office/officeart/2008/layout/HorizontalMultiLevelHierarchy"/>
    <dgm:cxn modelId="{BB53B618-648C-4956-8A77-BEA2614288B7}" type="presParOf" srcId="{4C64B6A0-D72A-428A-959E-41BD4214E446}" destId="{71AC0A26-4B33-489D-AD1B-0EE300CEF843}" srcOrd="0" destOrd="0" presId="urn:microsoft.com/office/officeart/2008/layout/HorizontalMultiLevelHierarchy"/>
    <dgm:cxn modelId="{68EC574F-AEB1-4113-8F01-C94AC33925EF}" type="presParOf" srcId="{323973BA-A2CD-4055-9380-57E642023CBD}" destId="{3B7501BB-2CAC-4687-80D2-CDB48983479E}" srcOrd="9" destOrd="0" presId="urn:microsoft.com/office/officeart/2008/layout/HorizontalMultiLevelHierarchy"/>
    <dgm:cxn modelId="{5136A907-BDAB-423E-896B-0C6DDD4E4E7D}" type="presParOf" srcId="{3B7501BB-2CAC-4687-80D2-CDB48983479E}" destId="{B23EAE4F-1CBA-4CB5-9AA9-3C7D1CCA3DE3}" srcOrd="0" destOrd="0" presId="urn:microsoft.com/office/officeart/2008/layout/HorizontalMultiLevelHierarchy"/>
    <dgm:cxn modelId="{8CB13F6A-A543-487A-AF7D-0BB75971C81A}" type="presParOf" srcId="{3B7501BB-2CAC-4687-80D2-CDB48983479E}" destId="{E0A81961-22B6-422A-AA48-5EB5344889DA}" srcOrd="1" destOrd="0" presId="urn:microsoft.com/office/officeart/2008/layout/HorizontalMultiLevelHierarchy"/>
    <dgm:cxn modelId="{2D65A02B-99BB-4121-A3A3-3032CAC1D6C3}" type="presParOf" srcId="{323973BA-A2CD-4055-9380-57E642023CBD}" destId="{6D0C183B-1646-48D2-A8AE-1DF05C8487F6}" srcOrd="10" destOrd="0" presId="urn:microsoft.com/office/officeart/2008/layout/HorizontalMultiLevelHierarchy"/>
    <dgm:cxn modelId="{61581D2F-D3E7-4A7B-865E-167746934839}" type="presParOf" srcId="{6D0C183B-1646-48D2-A8AE-1DF05C8487F6}" destId="{A0589034-79A9-4D8F-B11F-E72E1E4F4F18}" srcOrd="0" destOrd="0" presId="urn:microsoft.com/office/officeart/2008/layout/HorizontalMultiLevelHierarchy"/>
    <dgm:cxn modelId="{95B27D2F-C1B7-433E-B296-56366C982468}" type="presParOf" srcId="{323973BA-A2CD-4055-9380-57E642023CBD}" destId="{FE66CE27-E8F2-4418-A908-828499FF708F}" srcOrd="11" destOrd="0" presId="urn:microsoft.com/office/officeart/2008/layout/HorizontalMultiLevelHierarchy"/>
    <dgm:cxn modelId="{FF973476-57F4-46F7-97AB-DE08C9E45D3A}" type="presParOf" srcId="{FE66CE27-E8F2-4418-A908-828499FF708F}" destId="{22DB8B40-0DB2-4370-9A50-9382EE2B7B69}" srcOrd="0" destOrd="0" presId="urn:microsoft.com/office/officeart/2008/layout/HorizontalMultiLevelHierarchy"/>
    <dgm:cxn modelId="{6811AA4F-0F01-4EF0-921C-327028AB7A0A}" type="presParOf" srcId="{FE66CE27-E8F2-4418-A908-828499FF708F}" destId="{8DADC1B9-DD85-4C28-AC65-83B6F467A8E9}" srcOrd="1" destOrd="0" presId="urn:microsoft.com/office/officeart/2008/layout/HorizontalMultiLevelHierarchy"/>
    <dgm:cxn modelId="{E6704FAF-701C-4682-B038-DA3FB718FF3A}" type="presParOf" srcId="{323973BA-A2CD-4055-9380-57E642023CBD}" destId="{A48D6B05-A834-4F1A-B588-BB2602154522}" srcOrd="12" destOrd="0" presId="urn:microsoft.com/office/officeart/2008/layout/HorizontalMultiLevelHierarchy"/>
    <dgm:cxn modelId="{0EBF7759-C44D-4288-B51E-6777BDC5FE64}" type="presParOf" srcId="{A48D6B05-A834-4F1A-B588-BB2602154522}" destId="{799DCF9C-29EC-47AC-BDAB-F2B03A29C8C9}" srcOrd="0" destOrd="0" presId="urn:microsoft.com/office/officeart/2008/layout/HorizontalMultiLevelHierarchy"/>
    <dgm:cxn modelId="{61A85DCC-B480-453E-BD91-723B78FA59A7}" type="presParOf" srcId="{323973BA-A2CD-4055-9380-57E642023CBD}" destId="{A8B3172F-D958-46F2-A19A-CE02283253D6}" srcOrd="13" destOrd="0" presId="urn:microsoft.com/office/officeart/2008/layout/HorizontalMultiLevelHierarchy"/>
    <dgm:cxn modelId="{080CA7A5-3ADF-43D3-A584-5D3046F864EC}" type="presParOf" srcId="{A8B3172F-D958-46F2-A19A-CE02283253D6}" destId="{122F516F-F372-4570-A72C-9C98D84CE391}" srcOrd="0" destOrd="0" presId="urn:microsoft.com/office/officeart/2008/layout/HorizontalMultiLevelHierarchy"/>
    <dgm:cxn modelId="{D2037E3F-0F9B-416D-A754-0813AD09C63B}" type="presParOf" srcId="{A8B3172F-D958-46F2-A19A-CE02283253D6}" destId="{A5FF5956-EC10-4F20-997F-7B2D7771DEF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34E9D7-8E46-4F7D-B4E0-28C31DECCE0A}"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ru-RU"/>
        </a:p>
      </dgm:t>
    </dgm:pt>
    <dgm:pt modelId="{FC1BC80B-4012-427D-9022-E09E18DF0A83}">
      <dgm:prSet phldrT="[Текст]"/>
      <dgm:spPr/>
      <dgm:t>
        <a:bodyPr/>
        <a:lstStyle/>
        <a:p>
          <a:r>
            <a:rPr lang="ru-RU" b="0" cap="none" smtClean="0">
              <a:solidFill>
                <a:srgbClr val="002060"/>
              </a:solidFill>
              <a:effectLst/>
              <a:latin typeface="+mj-lt"/>
            </a:rPr>
            <a:t>ВИДЫ ЗАРАБОТНОЙ ПЛАТЫ</a:t>
          </a:r>
          <a:endParaRPr lang="ru-RU" b="0" dirty="0">
            <a:solidFill>
              <a:srgbClr val="002060"/>
            </a:solidFill>
            <a:latin typeface="+mj-lt"/>
          </a:endParaRPr>
        </a:p>
      </dgm:t>
    </dgm:pt>
    <dgm:pt modelId="{59D5AD17-6BCF-4760-92C3-A1FE9F4FE380}" type="sibTrans" cxnId="{2B7EF1C9-E64F-41DA-8A24-E8B8F6092BCF}">
      <dgm:prSet/>
      <dgm:spPr/>
      <dgm:t>
        <a:bodyPr/>
        <a:lstStyle/>
        <a:p>
          <a:endParaRPr lang="ru-RU"/>
        </a:p>
      </dgm:t>
    </dgm:pt>
    <dgm:pt modelId="{6D3D3BC0-CD25-449C-8C15-CFA549843549}" type="parTrans" cxnId="{2B7EF1C9-E64F-41DA-8A24-E8B8F6092BCF}">
      <dgm:prSet/>
      <dgm:spPr/>
      <dgm:t>
        <a:bodyPr/>
        <a:lstStyle/>
        <a:p>
          <a:endParaRPr lang="ru-RU"/>
        </a:p>
      </dgm:t>
    </dgm:pt>
    <dgm:pt modelId="{C0888512-20DE-4E68-980E-8FCCD8C49689}" type="asst">
      <dgm:prSet phldrT="[Текст]" custT="1"/>
      <dgm:spPr/>
      <dgm:t>
        <a:bodyPr/>
        <a:lstStyle/>
        <a:p>
          <a:r>
            <a:rPr lang="ru-RU" sz="2000" b="0" smtClean="0">
              <a:solidFill>
                <a:srgbClr val="C00000"/>
              </a:solidFill>
              <a:latin typeface="+mj-lt"/>
            </a:rPr>
            <a:t>Основная</a:t>
          </a:r>
          <a:endParaRPr lang="ru-RU" sz="2000" b="0" dirty="0">
            <a:solidFill>
              <a:srgbClr val="C00000"/>
            </a:solidFill>
            <a:latin typeface="+mj-lt"/>
          </a:endParaRPr>
        </a:p>
      </dgm:t>
    </dgm:pt>
    <dgm:pt modelId="{1E248A97-93A7-438D-A5EC-04A0D579B643}" type="sibTrans" cxnId="{ADE8AA8B-32A5-467B-B4A2-4B4F01EE3518}">
      <dgm:prSet/>
      <dgm:spPr/>
      <dgm:t>
        <a:bodyPr/>
        <a:lstStyle/>
        <a:p>
          <a:endParaRPr lang="ru-RU"/>
        </a:p>
      </dgm:t>
    </dgm:pt>
    <dgm:pt modelId="{B8390595-10EB-4F01-9D72-275445564F3C}" type="parTrans" cxnId="{ADE8AA8B-32A5-467B-B4A2-4B4F01EE3518}">
      <dgm:prSet/>
      <dgm:spPr/>
      <dgm:t>
        <a:bodyPr/>
        <a:lstStyle/>
        <a:p>
          <a:endParaRPr lang="ru-RU"/>
        </a:p>
      </dgm:t>
    </dgm:pt>
    <dgm:pt modelId="{AE8A8C98-A20B-454D-B18F-6026BAB221D3}" type="asst">
      <dgm:prSet phldrT="[Текст]"/>
      <dgm:spPr/>
      <dgm:t>
        <a:bodyPr/>
        <a:lstStyle/>
        <a:p>
          <a:r>
            <a:rPr lang="ru-RU" smtClean="0">
              <a:solidFill>
                <a:srgbClr val="C00000"/>
              </a:solidFill>
              <a:latin typeface="+mj-lt"/>
            </a:rPr>
            <a:t>Дополнительная</a:t>
          </a:r>
          <a:endParaRPr lang="ru-RU" dirty="0">
            <a:solidFill>
              <a:srgbClr val="C00000"/>
            </a:solidFill>
            <a:latin typeface="+mj-lt"/>
          </a:endParaRPr>
        </a:p>
      </dgm:t>
    </dgm:pt>
    <dgm:pt modelId="{ACD5CA05-FCA4-4E9E-914B-16E8D6E04EF4}" type="parTrans" cxnId="{EF234767-99B1-4AFE-BA91-0B8385D40C0C}">
      <dgm:prSet/>
      <dgm:spPr/>
      <dgm:t>
        <a:bodyPr/>
        <a:lstStyle/>
        <a:p>
          <a:endParaRPr lang="ru-RU"/>
        </a:p>
      </dgm:t>
    </dgm:pt>
    <dgm:pt modelId="{11E9E563-EE2E-49D3-A4C7-E9614D2E1746}" type="sibTrans" cxnId="{EF234767-99B1-4AFE-BA91-0B8385D40C0C}">
      <dgm:prSet/>
      <dgm:spPr/>
      <dgm:t>
        <a:bodyPr/>
        <a:lstStyle/>
        <a:p>
          <a:endParaRPr lang="ru-RU"/>
        </a:p>
      </dgm:t>
    </dgm:pt>
    <dgm:pt modelId="{4B6B8870-B7BD-49E2-9B90-580BDFC29602}">
      <dgm:prSet custT="1"/>
      <dgm:spPr/>
      <dgm:t>
        <a:bodyPr/>
        <a:lstStyle/>
        <a:p>
          <a:r>
            <a:rPr lang="ru-RU" sz="1800" b="1" baseline="0" dirty="0" smtClean="0">
              <a:solidFill>
                <a:srgbClr val="C00000"/>
              </a:solidFill>
              <a:latin typeface="+mn-lt"/>
            </a:rPr>
            <a:t>К </a:t>
          </a:r>
          <a:r>
            <a:rPr lang="ru-RU" sz="2000" b="1" baseline="0" dirty="0" smtClean="0">
              <a:solidFill>
                <a:srgbClr val="C00000"/>
              </a:solidFill>
              <a:latin typeface="+mn-lt"/>
            </a:rPr>
            <a:t>основной </a:t>
          </a:r>
          <a:r>
            <a:rPr lang="ru-RU" sz="2000" b="1" baseline="0" dirty="0" smtClean="0">
              <a:latin typeface="+mn-lt"/>
            </a:rPr>
            <a:t>относится оплата, начисляемая работникам за отработанное время, количество и качество выполненных работ: оплата по сдельным расценкам, тарифным ставкам, окладам, премии сдельщикам и повременщикам, доплаты в связи с отклонениями от нормальных условий работы, за работу в ночное время, за сверхурочные работы, за бригадирство, оплата простоев не по вине рабочих и так далее</a:t>
          </a:r>
          <a:endParaRPr lang="ru-RU" sz="2000" baseline="0" dirty="0">
            <a:latin typeface="+mn-lt"/>
          </a:endParaRPr>
        </a:p>
      </dgm:t>
    </dgm:pt>
    <dgm:pt modelId="{DBD1212F-1F96-4B33-BACF-4154AE21FA07}" type="parTrans" cxnId="{BAE56D78-ACAA-47CB-9234-400D74019202}">
      <dgm:prSet/>
      <dgm:spPr/>
      <dgm:t>
        <a:bodyPr/>
        <a:lstStyle/>
        <a:p>
          <a:endParaRPr lang="ru-RU"/>
        </a:p>
      </dgm:t>
    </dgm:pt>
    <dgm:pt modelId="{4743DF2A-DA30-44DF-8CE9-677ADC09E671}" type="sibTrans" cxnId="{BAE56D78-ACAA-47CB-9234-400D74019202}">
      <dgm:prSet/>
      <dgm:spPr/>
      <dgm:t>
        <a:bodyPr/>
        <a:lstStyle/>
        <a:p>
          <a:endParaRPr lang="ru-RU"/>
        </a:p>
      </dgm:t>
    </dgm:pt>
    <dgm:pt modelId="{52681A0A-5F96-48AF-87D0-BE0F063153DD}">
      <dgm:prSet/>
      <dgm:spPr/>
      <dgm:t>
        <a:bodyPr/>
        <a:lstStyle/>
        <a:p>
          <a:r>
            <a:rPr lang="ru-RU" b="1" i="0" smtClean="0">
              <a:solidFill>
                <a:srgbClr val="C00000"/>
              </a:solidFill>
              <a:latin typeface="+mn-lt"/>
            </a:rPr>
            <a:t>К дополнительной </a:t>
          </a:r>
          <a:r>
            <a:rPr lang="ru-RU" b="1" i="0" smtClean="0">
              <a:latin typeface="+mn-lt"/>
            </a:rPr>
            <a:t>заработной плате относятся выплаты за не проработанное время, предусмотренные законодательством по труду: оплата очередных отпусков, перерывов на работе кормящих матерей, льготных часов подростков, за время выполнения государственных и общественных обязанностей, выходного пособия при увольнении и так далее.</a:t>
          </a:r>
          <a:endParaRPr lang="ru-RU" b="1" i="0" dirty="0" smtClean="0">
            <a:latin typeface="+mn-lt"/>
          </a:endParaRPr>
        </a:p>
      </dgm:t>
    </dgm:pt>
    <dgm:pt modelId="{8553B998-EA22-457D-8D54-7FB68FB1BF3A}" type="parTrans" cxnId="{1ABFFA2A-980E-46FD-BFBB-531D1C76EDEC}">
      <dgm:prSet/>
      <dgm:spPr/>
      <dgm:t>
        <a:bodyPr/>
        <a:lstStyle/>
        <a:p>
          <a:endParaRPr lang="ru-RU"/>
        </a:p>
      </dgm:t>
    </dgm:pt>
    <dgm:pt modelId="{233E9AFA-08A3-4CA8-9805-C59BD72F068F}" type="sibTrans" cxnId="{1ABFFA2A-980E-46FD-BFBB-531D1C76EDEC}">
      <dgm:prSet/>
      <dgm:spPr/>
      <dgm:t>
        <a:bodyPr/>
        <a:lstStyle/>
        <a:p>
          <a:endParaRPr lang="ru-RU"/>
        </a:p>
      </dgm:t>
    </dgm:pt>
    <dgm:pt modelId="{7E85687F-4E93-4998-8EC6-7FABDCADB350}" type="pres">
      <dgm:prSet presAssocID="{7134E9D7-8E46-4F7D-B4E0-28C31DECCE0A}" presName="hierChild1" presStyleCnt="0">
        <dgm:presLayoutVars>
          <dgm:orgChart val="1"/>
          <dgm:chPref val="1"/>
          <dgm:dir/>
          <dgm:animOne val="branch"/>
          <dgm:animLvl val="lvl"/>
          <dgm:resizeHandles/>
        </dgm:presLayoutVars>
      </dgm:prSet>
      <dgm:spPr/>
      <dgm:t>
        <a:bodyPr/>
        <a:lstStyle/>
        <a:p>
          <a:endParaRPr lang="ru-RU"/>
        </a:p>
      </dgm:t>
    </dgm:pt>
    <dgm:pt modelId="{E5A8F58E-324D-4E95-8B80-361E68C37CAE}" type="pres">
      <dgm:prSet presAssocID="{FC1BC80B-4012-427D-9022-E09E18DF0A83}" presName="hierRoot1" presStyleCnt="0">
        <dgm:presLayoutVars>
          <dgm:hierBranch val="init"/>
        </dgm:presLayoutVars>
      </dgm:prSet>
      <dgm:spPr/>
      <dgm:t>
        <a:bodyPr/>
        <a:lstStyle/>
        <a:p>
          <a:endParaRPr lang="ru-RU"/>
        </a:p>
      </dgm:t>
    </dgm:pt>
    <dgm:pt modelId="{A17711A3-44F0-4FD9-9D1A-9C1637E93B84}" type="pres">
      <dgm:prSet presAssocID="{FC1BC80B-4012-427D-9022-E09E18DF0A83}" presName="rootComposite1" presStyleCnt="0"/>
      <dgm:spPr/>
      <dgm:t>
        <a:bodyPr/>
        <a:lstStyle/>
        <a:p>
          <a:endParaRPr lang="ru-RU"/>
        </a:p>
      </dgm:t>
    </dgm:pt>
    <dgm:pt modelId="{49A6F9FC-B422-49C0-BF2D-F7CEC2B970C7}" type="pres">
      <dgm:prSet presAssocID="{FC1BC80B-4012-427D-9022-E09E18DF0A83}" presName="rootText1" presStyleLbl="node0" presStyleIdx="0" presStyleCnt="1" custScaleX="390076" custScaleY="76739" custLinFactNeighborX="1491" custLinFactNeighborY="-681">
        <dgm:presLayoutVars>
          <dgm:chPref val="3"/>
        </dgm:presLayoutVars>
      </dgm:prSet>
      <dgm:spPr/>
      <dgm:t>
        <a:bodyPr/>
        <a:lstStyle/>
        <a:p>
          <a:endParaRPr lang="ru-RU"/>
        </a:p>
      </dgm:t>
    </dgm:pt>
    <dgm:pt modelId="{9B840112-340F-454C-9F65-1162B4ECF9E8}" type="pres">
      <dgm:prSet presAssocID="{FC1BC80B-4012-427D-9022-E09E18DF0A83}" presName="rootConnector1" presStyleLbl="node1" presStyleIdx="0" presStyleCnt="0"/>
      <dgm:spPr/>
      <dgm:t>
        <a:bodyPr/>
        <a:lstStyle/>
        <a:p>
          <a:endParaRPr lang="ru-RU"/>
        </a:p>
      </dgm:t>
    </dgm:pt>
    <dgm:pt modelId="{35535990-C73C-483C-A428-F68C666B9C8F}" type="pres">
      <dgm:prSet presAssocID="{FC1BC80B-4012-427D-9022-E09E18DF0A83}" presName="hierChild2" presStyleCnt="0"/>
      <dgm:spPr/>
      <dgm:t>
        <a:bodyPr/>
        <a:lstStyle/>
        <a:p>
          <a:endParaRPr lang="ru-RU"/>
        </a:p>
      </dgm:t>
    </dgm:pt>
    <dgm:pt modelId="{140A4D16-A101-4CA7-B5C1-A521029AB76F}" type="pres">
      <dgm:prSet presAssocID="{DBD1212F-1F96-4B33-BACF-4154AE21FA07}" presName="Name37" presStyleLbl="parChTrans1D2" presStyleIdx="0" presStyleCnt="4"/>
      <dgm:spPr/>
      <dgm:t>
        <a:bodyPr/>
        <a:lstStyle/>
        <a:p>
          <a:endParaRPr lang="ru-RU"/>
        </a:p>
      </dgm:t>
    </dgm:pt>
    <dgm:pt modelId="{FE27C283-1C0C-4FC7-939E-A3EA19CC0E3C}" type="pres">
      <dgm:prSet presAssocID="{4B6B8870-B7BD-49E2-9B90-580BDFC29602}" presName="hierRoot2" presStyleCnt="0">
        <dgm:presLayoutVars>
          <dgm:hierBranch val="init"/>
        </dgm:presLayoutVars>
      </dgm:prSet>
      <dgm:spPr/>
      <dgm:t>
        <a:bodyPr/>
        <a:lstStyle/>
        <a:p>
          <a:endParaRPr lang="ru-RU"/>
        </a:p>
      </dgm:t>
    </dgm:pt>
    <dgm:pt modelId="{C87E608C-472A-494E-8F03-D740E80EA983}" type="pres">
      <dgm:prSet presAssocID="{4B6B8870-B7BD-49E2-9B90-580BDFC29602}" presName="rootComposite" presStyleCnt="0"/>
      <dgm:spPr/>
      <dgm:t>
        <a:bodyPr/>
        <a:lstStyle/>
        <a:p>
          <a:endParaRPr lang="ru-RU"/>
        </a:p>
      </dgm:t>
    </dgm:pt>
    <dgm:pt modelId="{0486B675-8A1E-40E0-B584-34614A47EA83}" type="pres">
      <dgm:prSet presAssocID="{4B6B8870-B7BD-49E2-9B90-580BDFC29602}" presName="rootText" presStyleLbl="node2" presStyleIdx="0" presStyleCnt="2" custScaleX="233938" custScaleY="561450" custLinFactNeighborX="-17601" custLinFactNeighborY="-64828">
        <dgm:presLayoutVars>
          <dgm:chPref val="3"/>
        </dgm:presLayoutVars>
      </dgm:prSet>
      <dgm:spPr/>
      <dgm:t>
        <a:bodyPr/>
        <a:lstStyle/>
        <a:p>
          <a:endParaRPr lang="ru-RU"/>
        </a:p>
      </dgm:t>
    </dgm:pt>
    <dgm:pt modelId="{8F9C0FEC-F05E-4600-B16A-703209AA44AC}" type="pres">
      <dgm:prSet presAssocID="{4B6B8870-B7BD-49E2-9B90-580BDFC29602}" presName="rootConnector" presStyleLbl="node2" presStyleIdx="0" presStyleCnt="2"/>
      <dgm:spPr/>
      <dgm:t>
        <a:bodyPr/>
        <a:lstStyle/>
        <a:p>
          <a:endParaRPr lang="ru-RU"/>
        </a:p>
      </dgm:t>
    </dgm:pt>
    <dgm:pt modelId="{C3B4F9DC-11E6-4EAD-9A11-99108CE8907B}" type="pres">
      <dgm:prSet presAssocID="{4B6B8870-B7BD-49E2-9B90-580BDFC29602}" presName="hierChild4" presStyleCnt="0"/>
      <dgm:spPr/>
      <dgm:t>
        <a:bodyPr/>
        <a:lstStyle/>
        <a:p>
          <a:endParaRPr lang="ru-RU"/>
        </a:p>
      </dgm:t>
    </dgm:pt>
    <dgm:pt modelId="{F9260716-8D51-4F63-BEA9-3D56E58B9E49}" type="pres">
      <dgm:prSet presAssocID="{4B6B8870-B7BD-49E2-9B90-580BDFC29602}" presName="hierChild5" presStyleCnt="0"/>
      <dgm:spPr/>
      <dgm:t>
        <a:bodyPr/>
        <a:lstStyle/>
        <a:p>
          <a:endParaRPr lang="ru-RU"/>
        </a:p>
      </dgm:t>
    </dgm:pt>
    <dgm:pt modelId="{CB9B4D7F-E42F-4A8C-915D-D4AD9CC03F8B}" type="pres">
      <dgm:prSet presAssocID="{8553B998-EA22-457D-8D54-7FB68FB1BF3A}" presName="Name37" presStyleLbl="parChTrans1D2" presStyleIdx="1" presStyleCnt="4"/>
      <dgm:spPr/>
      <dgm:t>
        <a:bodyPr/>
        <a:lstStyle/>
        <a:p>
          <a:endParaRPr lang="ru-RU"/>
        </a:p>
      </dgm:t>
    </dgm:pt>
    <dgm:pt modelId="{B01E5DCF-3200-4B99-B1B4-C778C6D1599B}" type="pres">
      <dgm:prSet presAssocID="{52681A0A-5F96-48AF-87D0-BE0F063153DD}" presName="hierRoot2" presStyleCnt="0">
        <dgm:presLayoutVars>
          <dgm:hierBranch val="init"/>
        </dgm:presLayoutVars>
      </dgm:prSet>
      <dgm:spPr/>
      <dgm:t>
        <a:bodyPr/>
        <a:lstStyle/>
        <a:p>
          <a:endParaRPr lang="ru-RU"/>
        </a:p>
      </dgm:t>
    </dgm:pt>
    <dgm:pt modelId="{27196FE3-4C25-406A-A6F3-A3CAD46DD523}" type="pres">
      <dgm:prSet presAssocID="{52681A0A-5F96-48AF-87D0-BE0F063153DD}" presName="rootComposite" presStyleCnt="0"/>
      <dgm:spPr/>
      <dgm:t>
        <a:bodyPr/>
        <a:lstStyle/>
        <a:p>
          <a:endParaRPr lang="ru-RU"/>
        </a:p>
      </dgm:t>
    </dgm:pt>
    <dgm:pt modelId="{F125709F-1490-4A13-8B62-4BF154A3FB83}" type="pres">
      <dgm:prSet presAssocID="{52681A0A-5F96-48AF-87D0-BE0F063153DD}" presName="rootText" presStyleLbl="node2" presStyleIdx="1" presStyleCnt="2" custScaleX="233938" custScaleY="561450" custLinFactNeighborX="22281" custLinFactNeighborY="-64828">
        <dgm:presLayoutVars>
          <dgm:chPref val="3"/>
        </dgm:presLayoutVars>
      </dgm:prSet>
      <dgm:spPr/>
      <dgm:t>
        <a:bodyPr/>
        <a:lstStyle/>
        <a:p>
          <a:endParaRPr lang="ru-RU"/>
        </a:p>
      </dgm:t>
    </dgm:pt>
    <dgm:pt modelId="{A8DD6DD3-128E-424B-A47C-06DDE4CCA598}" type="pres">
      <dgm:prSet presAssocID="{52681A0A-5F96-48AF-87D0-BE0F063153DD}" presName="rootConnector" presStyleLbl="node2" presStyleIdx="1" presStyleCnt="2"/>
      <dgm:spPr/>
      <dgm:t>
        <a:bodyPr/>
        <a:lstStyle/>
        <a:p>
          <a:endParaRPr lang="ru-RU"/>
        </a:p>
      </dgm:t>
    </dgm:pt>
    <dgm:pt modelId="{F769CFDA-EED1-4610-B7D4-2706F09D1C65}" type="pres">
      <dgm:prSet presAssocID="{52681A0A-5F96-48AF-87D0-BE0F063153DD}" presName="hierChild4" presStyleCnt="0"/>
      <dgm:spPr/>
      <dgm:t>
        <a:bodyPr/>
        <a:lstStyle/>
        <a:p>
          <a:endParaRPr lang="ru-RU"/>
        </a:p>
      </dgm:t>
    </dgm:pt>
    <dgm:pt modelId="{2CB27BC4-E659-4D37-8218-6DC831ADFBD9}" type="pres">
      <dgm:prSet presAssocID="{52681A0A-5F96-48AF-87D0-BE0F063153DD}" presName="hierChild5" presStyleCnt="0"/>
      <dgm:spPr/>
      <dgm:t>
        <a:bodyPr/>
        <a:lstStyle/>
        <a:p>
          <a:endParaRPr lang="ru-RU"/>
        </a:p>
      </dgm:t>
    </dgm:pt>
    <dgm:pt modelId="{F3D4464A-FA6F-40C5-AD13-D2A64317B9FB}" type="pres">
      <dgm:prSet presAssocID="{FC1BC80B-4012-427D-9022-E09E18DF0A83}" presName="hierChild3" presStyleCnt="0"/>
      <dgm:spPr/>
      <dgm:t>
        <a:bodyPr/>
        <a:lstStyle/>
        <a:p>
          <a:endParaRPr lang="ru-RU"/>
        </a:p>
      </dgm:t>
    </dgm:pt>
    <dgm:pt modelId="{4153E9E7-0CD4-4AC2-A338-50CF353BBEE6}" type="pres">
      <dgm:prSet presAssocID="{B8390595-10EB-4F01-9D72-275445564F3C}" presName="Name111" presStyleLbl="parChTrans1D2" presStyleIdx="2" presStyleCnt="4"/>
      <dgm:spPr/>
      <dgm:t>
        <a:bodyPr/>
        <a:lstStyle/>
        <a:p>
          <a:endParaRPr lang="ru-RU"/>
        </a:p>
      </dgm:t>
    </dgm:pt>
    <dgm:pt modelId="{19F3AA33-1CDD-4E21-90D3-069F032F4112}" type="pres">
      <dgm:prSet presAssocID="{C0888512-20DE-4E68-980E-8FCCD8C49689}" presName="hierRoot3" presStyleCnt="0">
        <dgm:presLayoutVars>
          <dgm:hierBranch val="init"/>
        </dgm:presLayoutVars>
      </dgm:prSet>
      <dgm:spPr/>
      <dgm:t>
        <a:bodyPr/>
        <a:lstStyle/>
        <a:p>
          <a:endParaRPr lang="ru-RU"/>
        </a:p>
      </dgm:t>
    </dgm:pt>
    <dgm:pt modelId="{2E6FE68D-30BB-469F-B286-BDEE24C4B54A}" type="pres">
      <dgm:prSet presAssocID="{C0888512-20DE-4E68-980E-8FCCD8C49689}" presName="rootComposite3" presStyleCnt="0"/>
      <dgm:spPr/>
      <dgm:t>
        <a:bodyPr/>
        <a:lstStyle/>
        <a:p>
          <a:endParaRPr lang="ru-RU"/>
        </a:p>
      </dgm:t>
    </dgm:pt>
    <dgm:pt modelId="{A849BF4D-B59C-4E56-9169-E0F18438EFED}" type="pres">
      <dgm:prSet presAssocID="{C0888512-20DE-4E68-980E-8FCCD8C49689}" presName="rootText3" presStyleLbl="asst1" presStyleIdx="0" presStyleCnt="2" custScaleX="186500" custScaleY="93250" custLinFactNeighborX="-32284" custLinFactNeighborY="-28874">
        <dgm:presLayoutVars>
          <dgm:chPref val="3"/>
        </dgm:presLayoutVars>
      </dgm:prSet>
      <dgm:spPr/>
      <dgm:t>
        <a:bodyPr/>
        <a:lstStyle/>
        <a:p>
          <a:endParaRPr lang="ru-RU"/>
        </a:p>
      </dgm:t>
    </dgm:pt>
    <dgm:pt modelId="{DBED46DC-A6F2-4121-809E-007468A22D60}" type="pres">
      <dgm:prSet presAssocID="{C0888512-20DE-4E68-980E-8FCCD8C49689}" presName="rootConnector3" presStyleLbl="asst1" presStyleIdx="0" presStyleCnt="2"/>
      <dgm:spPr/>
      <dgm:t>
        <a:bodyPr/>
        <a:lstStyle/>
        <a:p>
          <a:endParaRPr lang="ru-RU"/>
        </a:p>
      </dgm:t>
    </dgm:pt>
    <dgm:pt modelId="{108050D7-B3B2-41ED-9152-C95EBA074357}" type="pres">
      <dgm:prSet presAssocID="{C0888512-20DE-4E68-980E-8FCCD8C49689}" presName="hierChild6" presStyleCnt="0"/>
      <dgm:spPr/>
      <dgm:t>
        <a:bodyPr/>
        <a:lstStyle/>
        <a:p>
          <a:endParaRPr lang="ru-RU"/>
        </a:p>
      </dgm:t>
    </dgm:pt>
    <dgm:pt modelId="{301A2EFE-D107-4AFF-9BC2-332D0971F3E0}" type="pres">
      <dgm:prSet presAssocID="{C0888512-20DE-4E68-980E-8FCCD8C49689}" presName="hierChild7" presStyleCnt="0"/>
      <dgm:spPr/>
      <dgm:t>
        <a:bodyPr/>
        <a:lstStyle/>
        <a:p>
          <a:endParaRPr lang="ru-RU"/>
        </a:p>
      </dgm:t>
    </dgm:pt>
    <dgm:pt modelId="{5EBBC9D1-F792-4201-9BA3-D84BA828890C}" type="pres">
      <dgm:prSet presAssocID="{ACD5CA05-FCA4-4E9E-914B-16E8D6E04EF4}" presName="Name111" presStyleLbl="parChTrans1D2" presStyleIdx="3" presStyleCnt="4"/>
      <dgm:spPr/>
      <dgm:t>
        <a:bodyPr/>
        <a:lstStyle/>
        <a:p>
          <a:endParaRPr lang="ru-RU"/>
        </a:p>
      </dgm:t>
    </dgm:pt>
    <dgm:pt modelId="{01186D1F-E71B-49EC-B943-1020E019ADD7}" type="pres">
      <dgm:prSet presAssocID="{AE8A8C98-A20B-454D-B18F-6026BAB221D3}" presName="hierRoot3" presStyleCnt="0">
        <dgm:presLayoutVars>
          <dgm:hierBranch val="init"/>
        </dgm:presLayoutVars>
      </dgm:prSet>
      <dgm:spPr/>
      <dgm:t>
        <a:bodyPr/>
        <a:lstStyle/>
        <a:p>
          <a:endParaRPr lang="ru-RU"/>
        </a:p>
      </dgm:t>
    </dgm:pt>
    <dgm:pt modelId="{EA31734E-3411-4C01-B320-867D536EB876}" type="pres">
      <dgm:prSet presAssocID="{AE8A8C98-A20B-454D-B18F-6026BAB221D3}" presName="rootComposite3" presStyleCnt="0"/>
      <dgm:spPr/>
      <dgm:t>
        <a:bodyPr/>
        <a:lstStyle/>
        <a:p>
          <a:endParaRPr lang="ru-RU"/>
        </a:p>
      </dgm:t>
    </dgm:pt>
    <dgm:pt modelId="{2752E0D3-5551-4B1C-85B6-705A353E7FA4}" type="pres">
      <dgm:prSet presAssocID="{AE8A8C98-A20B-454D-B18F-6026BAB221D3}" presName="rootText3" presStyleLbl="asst1" presStyleIdx="1" presStyleCnt="2" custScaleX="186500" custScaleY="93250" custLinFactNeighborX="40972" custLinFactNeighborY="-29210">
        <dgm:presLayoutVars>
          <dgm:chPref val="3"/>
        </dgm:presLayoutVars>
      </dgm:prSet>
      <dgm:spPr/>
      <dgm:t>
        <a:bodyPr/>
        <a:lstStyle/>
        <a:p>
          <a:endParaRPr lang="ru-RU"/>
        </a:p>
      </dgm:t>
    </dgm:pt>
    <dgm:pt modelId="{AAF67D3B-D91A-4F66-B943-AEA48FF52A04}" type="pres">
      <dgm:prSet presAssocID="{AE8A8C98-A20B-454D-B18F-6026BAB221D3}" presName="rootConnector3" presStyleLbl="asst1" presStyleIdx="1" presStyleCnt="2"/>
      <dgm:spPr/>
      <dgm:t>
        <a:bodyPr/>
        <a:lstStyle/>
        <a:p>
          <a:endParaRPr lang="ru-RU"/>
        </a:p>
      </dgm:t>
    </dgm:pt>
    <dgm:pt modelId="{A95DCAB5-EDC0-478E-956C-5B1F4686A9B1}" type="pres">
      <dgm:prSet presAssocID="{AE8A8C98-A20B-454D-B18F-6026BAB221D3}" presName="hierChild6" presStyleCnt="0"/>
      <dgm:spPr/>
      <dgm:t>
        <a:bodyPr/>
        <a:lstStyle/>
        <a:p>
          <a:endParaRPr lang="ru-RU"/>
        </a:p>
      </dgm:t>
    </dgm:pt>
    <dgm:pt modelId="{3D5EBA07-9B3C-4480-9CC2-8AB9809DC15F}" type="pres">
      <dgm:prSet presAssocID="{AE8A8C98-A20B-454D-B18F-6026BAB221D3}" presName="hierChild7" presStyleCnt="0"/>
      <dgm:spPr/>
      <dgm:t>
        <a:bodyPr/>
        <a:lstStyle/>
        <a:p>
          <a:endParaRPr lang="ru-RU"/>
        </a:p>
      </dgm:t>
    </dgm:pt>
  </dgm:ptLst>
  <dgm:cxnLst>
    <dgm:cxn modelId="{A9B31198-7751-4F92-B50E-9AFB2737E651}" type="presOf" srcId="{52681A0A-5F96-48AF-87D0-BE0F063153DD}" destId="{F125709F-1490-4A13-8B62-4BF154A3FB83}" srcOrd="0" destOrd="0" presId="urn:microsoft.com/office/officeart/2005/8/layout/orgChart1"/>
    <dgm:cxn modelId="{0A7A997C-F0C8-450A-91E3-642C6FB858F9}" type="presOf" srcId="{C0888512-20DE-4E68-980E-8FCCD8C49689}" destId="{A849BF4D-B59C-4E56-9169-E0F18438EFED}" srcOrd="0" destOrd="0" presId="urn:microsoft.com/office/officeart/2005/8/layout/orgChart1"/>
    <dgm:cxn modelId="{ADE8AA8B-32A5-467B-B4A2-4B4F01EE3518}" srcId="{FC1BC80B-4012-427D-9022-E09E18DF0A83}" destId="{C0888512-20DE-4E68-980E-8FCCD8C49689}" srcOrd="0" destOrd="0" parTransId="{B8390595-10EB-4F01-9D72-275445564F3C}" sibTransId="{1E248A97-93A7-438D-A5EC-04A0D579B643}"/>
    <dgm:cxn modelId="{988A1396-6CF7-4C27-B0F4-BF97CE94F8E1}" type="presOf" srcId="{DBD1212F-1F96-4B33-BACF-4154AE21FA07}" destId="{140A4D16-A101-4CA7-B5C1-A521029AB76F}" srcOrd="0" destOrd="0" presId="urn:microsoft.com/office/officeart/2005/8/layout/orgChart1"/>
    <dgm:cxn modelId="{BAE56D78-ACAA-47CB-9234-400D74019202}" srcId="{FC1BC80B-4012-427D-9022-E09E18DF0A83}" destId="{4B6B8870-B7BD-49E2-9B90-580BDFC29602}" srcOrd="2" destOrd="0" parTransId="{DBD1212F-1F96-4B33-BACF-4154AE21FA07}" sibTransId="{4743DF2A-DA30-44DF-8CE9-677ADC09E671}"/>
    <dgm:cxn modelId="{8908BC3A-2FF2-4EC8-97F0-CFEE6BF61338}" type="presOf" srcId="{C0888512-20DE-4E68-980E-8FCCD8C49689}" destId="{DBED46DC-A6F2-4121-809E-007468A22D60}" srcOrd="1" destOrd="0" presId="urn:microsoft.com/office/officeart/2005/8/layout/orgChart1"/>
    <dgm:cxn modelId="{2793CCC4-3CFF-4ADF-9936-4A4EEFAB6DEF}" type="presOf" srcId="{4B6B8870-B7BD-49E2-9B90-580BDFC29602}" destId="{8F9C0FEC-F05E-4600-B16A-703209AA44AC}" srcOrd="1" destOrd="0" presId="urn:microsoft.com/office/officeart/2005/8/layout/orgChart1"/>
    <dgm:cxn modelId="{F30D4B5A-58B9-4060-A408-7AC6803A89CE}" type="presOf" srcId="{FC1BC80B-4012-427D-9022-E09E18DF0A83}" destId="{9B840112-340F-454C-9F65-1162B4ECF9E8}" srcOrd="1" destOrd="0" presId="urn:microsoft.com/office/officeart/2005/8/layout/orgChart1"/>
    <dgm:cxn modelId="{5175C7BC-173B-4C3C-839E-B8C9E1C536B7}" type="presOf" srcId="{4B6B8870-B7BD-49E2-9B90-580BDFC29602}" destId="{0486B675-8A1E-40E0-B584-34614A47EA83}" srcOrd="0" destOrd="0" presId="urn:microsoft.com/office/officeart/2005/8/layout/orgChart1"/>
    <dgm:cxn modelId="{8CF5A019-6C4D-4730-BECF-C1F0D562EBD3}" type="presOf" srcId="{AE8A8C98-A20B-454D-B18F-6026BAB221D3}" destId="{AAF67D3B-D91A-4F66-B943-AEA48FF52A04}" srcOrd="1" destOrd="0" presId="urn:microsoft.com/office/officeart/2005/8/layout/orgChart1"/>
    <dgm:cxn modelId="{C173CD4E-6414-4647-AF88-8C92A3C6534A}" type="presOf" srcId="{ACD5CA05-FCA4-4E9E-914B-16E8D6E04EF4}" destId="{5EBBC9D1-F792-4201-9BA3-D84BA828890C}" srcOrd="0" destOrd="0" presId="urn:microsoft.com/office/officeart/2005/8/layout/orgChart1"/>
    <dgm:cxn modelId="{2B7EF1C9-E64F-41DA-8A24-E8B8F6092BCF}" srcId="{7134E9D7-8E46-4F7D-B4E0-28C31DECCE0A}" destId="{FC1BC80B-4012-427D-9022-E09E18DF0A83}" srcOrd="0" destOrd="0" parTransId="{6D3D3BC0-CD25-449C-8C15-CFA549843549}" sibTransId="{59D5AD17-6BCF-4760-92C3-A1FE9F4FE380}"/>
    <dgm:cxn modelId="{EC6B8BA7-1663-4E86-BD25-B0EE120C9F81}" type="presOf" srcId="{B8390595-10EB-4F01-9D72-275445564F3C}" destId="{4153E9E7-0CD4-4AC2-A338-50CF353BBEE6}" srcOrd="0" destOrd="0" presId="urn:microsoft.com/office/officeart/2005/8/layout/orgChart1"/>
    <dgm:cxn modelId="{4FAAD447-52E9-42E2-8E62-59510EB38EAF}" type="presOf" srcId="{7134E9D7-8E46-4F7D-B4E0-28C31DECCE0A}" destId="{7E85687F-4E93-4998-8EC6-7FABDCADB350}" srcOrd="0" destOrd="0" presId="urn:microsoft.com/office/officeart/2005/8/layout/orgChart1"/>
    <dgm:cxn modelId="{DBE3E1F7-BF83-42BD-B1C8-8C9ED9B277AC}" type="presOf" srcId="{AE8A8C98-A20B-454D-B18F-6026BAB221D3}" destId="{2752E0D3-5551-4B1C-85B6-705A353E7FA4}" srcOrd="0" destOrd="0" presId="urn:microsoft.com/office/officeart/2005/8/layout/orgChart1"/>
    <dgm:cxn modelId="{244CCC3E-E2B0-4A23-B39F-EB72C98C8196}" type="presOf" srcId="{52681A0A-5F96-48AF-87D0-BE0F063153DD}" destId="{A8DD6DD3-128E-424B-A47C-06DDE4CCA598}" srcOrd="1" destOrd="0" presId="urn:microsoft.com/office/officeart/2005/8/layout/orgChart1"/>
    <dgm:cxn modelId="{184E38FA-C2B7-4AED-8222-438E526291B6}" type="presOf" srcId="{FC1BC80B-4012-427D-9022-E09E18DF0A83}" destId="{49A6F9FC-B422-49C0-BF2D-F7CEC2B970C7}" srcOrd="0" destOrd="0" presId="urn:microsoft.com/office/officeart/2005/8/layout/orgChart1"/>
    <dgm:cxn modelId="{1ABFFA2A-980E-46FD-BFBB-531D1C76EDEC}" srcId="{FC1BC80B-4012-427D-9022-E09E18DF0A83}" destId="{52681A0A-5F96-48AF-87D0-BE0F063153DD}" srcOrd="3" destOrd="0" parTransId="{8553B998-EA22-457D-8D54-7FB68FB1BF3A}" sibTransId="{233E9AFA-08A3-4CA8-9805-C59BD72F068F}"/>
    <dgm:cxn modelId="{EF234767-99B1-4AFE-BA91-0B8385D40C0C}" srcId="{FC1BC80B-4012-427D-9022-E09E18DF0A83}" destId="{AE8A8C98-A20B-454D-B18F-6026BAB221D3}" srcOrd="1" destOrd="0" parTransId="{ACD5CA05-FCA4-4E9E-914B-16E8D6E04EF4}" sibTransId="{11E9E563-EE2E-49D3-A4C7-E9614D2E1746}"/>
    <dgm:cxn modelId="{47A41290-6AF2-47F0-B855-D3AF3110CEEC}" type="presOf" srcId="{8553B998-EA22-457D-8D54-7FB68FB1BF3A}" destId="{CB9B4D7F-E42F-4A8C-915D-D4AD9CC03F8B}" srcOrd="0" destOrd="0" presId="urn:microsoft.com/office/officeart/2005/8/layout/orgChart1"/>
    <dgm:cxn modelId="{89EF3D6B-29F2-41DC-AB79-BF6B4AD18FFC}" type="presParOf" srcId="{7E85687F-4E93-4998-8EC6-7FABDCADB350}" destId="{E5A8F58E-324D-4E95-8B80-361E68C37CAE}" srcOrd="0" destOrd="0" presId="urn:microsoft.com/office/officeart/2005/8/layout/orgChart1"/>
    <dgm:cxn modelId="{E74890D4-E345-4433-AD0D-28534CD8D326}" type="presParOf" srcId="{E5A8F58E-324D-4E95-8B80-361E68C37CAE}" destId="{A17711A3-44F0-4FD9-9D1A-9C1637E93B84}" srcOrd="0" destOrd="0" presId="urn:microsoft.com/office/officeart/2005/8/layout/orgChart1"/>
    <dgm:cxn modelId="{C17291AC-6DB9-40A0-A29F-20DD7438D0D7}" type="presParOf" srcId="{A17711A3-44F0-4FD9-9D1A-9C1637E93B84}" destId="{49A6F9FC-B422-49C0-BF2D-F7CEC2B970C7}" srcOrd="0" destOrd="0" presId="urn:microsoft.com/office/officeart/2005/8/layout/orgChart1"/>
    <dgm:cxn modelId="{564C8368-D9FC-4CB1-A4AA-3B36864E1CD0}" type="presParOf" srcId="{A17711A3-44F0-4FD9-9D1A-9C1637E93B84}" destId="{9B840112-340F-454C-9F65-1162B4ECF9E8}" srcOrd="1" destOrd="0" presId="urn:microsoft.com/office/officeart/2005/8/layout/orgChart1"/>
    <dgm:cxn modelId="{072F153E-648D-4987-80C7-6C6610939B06}" type="presParOf" srcId="{E5A8F58E-324D-4E95-8B80-361E68C37CAE}" destId="{35535990-C73C-483C-A428-F68C666B9C8F}" srcOrd="1" destOrd="0" presId="urn:microsoft.com/office/officeart/2005/8/layout/orgChart1"/>
    <dgm:cxn modelId="{80D16B06-3890-4640-B756-D2BF2EF314CA}" type="presParOf" srcId="{35535990-C73C-483C-A428-F68C666B9C8F}" destId="{140A4D16-A101-4CA7-B5C1-A521029AB76F}" srcOrd="0" destOrd="0" presId="urn:microsoft.com/office/officeart/2005/8/layout/orgChart1"/>
    <dgm:cxn modelId="{28E08DA4-E9F7-4F83-83C5-8320AA55016F}" type="presParOf" srcId="{35535990-C73C-483C-A428-F68C666B9C8F}" destId="{FE27C283-1C0C-4FC7-939E-A3EA19CC0E3C}" srcOrd="1" destOrd="0" presId="urn:microsoft.com/office/officeart/2005/8/layout/orgChart1"/>
    <dgm:cxn modelId="{FACC343C-B385-4A07-B58D-B61AEC0222B1}" type="presParOf" srcId="{FE27C283-1C0C-4FC7-939E-A3EA19CC0E3C}" destId="{C87E608C-472A-494E-8F03-D740E80EA983}" srcOrd="0" destOrd="0" presId="urn:microsoft.com/office/officeart/2005/8/layout/orgChart1"/>
    <dgm:cxn modelId="{C3620AED-29DF-4B97-82B6-5AFB7CE1D2C1}" type="presParOf" srcId="{C87E608C-472A-494E-8F03-D740E80EA983}" destId="{0486B675-8A1E-40E0-B584-34614A47EA83}" srcOrd="0" destOrd="0" presId="urn:microsoft.com/office/officeart/2005/8/layout/orgChart1"/>
    <dgm:cxn modelId="{602B975F-AE80-4E8C-85EC-4DD5C0EF8E2E}" type="presParOf" srcId="{C87E608C-472A-494E-8F03-D740E80EA983}" destId="{8F9C0FEC-F05E-4600-B16A-703209AA44AC}" srcOrd="1" destOrd="0" presId="urn:microsoft.com/office/officeart/2005/8/layout/orgChart1"/>
    <dgm:cxn modelId="{29B12008-B22E-4536-B8D7-93BBD047664B}" type="presParOf" srcId="{FE27C283-1C0C-4FC7-939E-A3EA19CC0E3C}" destId="{C3B4F9DC-11E6-4EAD-9A11-99108CE8907B}" srcOrd="1" destOrd="0" presId="urn:microsoft.com/office/officeart/2005/8/layout/orgChart1"/>
    <dgm:cxn modelId="{DE766AA9-39DF-4EB3-BA5F-E17A45EBB163}" type="presParOf" srcId="{FE27C283-1C0C-4FC7-939E-A3EA19CC0E3C}" destId="{F9260716-8D51-4F63-BEA9-3D56E58B9E49}" srcOrd="2" destOrd="0" presId="urn:microsoft.com/office/officeart/2005/8/layout/orgChart1"/>
    <dgm:cxn modelId="{898F1057-A305-4CC3-B741-4EF8D78A191C}" type="presParOf" srcId="{35535990-C73C-483C-A428-F68C666B9C8F}" destId="{CB9B4D7F-E42F-4A8C-915D-D4AD9CC03F8B}" srcOrd="2" destOrd="0" presId="urn:microsoft.com/office/officeart/2005/8/layout/orgChart1"/>
    <dgm:cxn modelId="{BC78CA32-3886-4728-A5FA-6F70E1ABC199}" type="presParOf" srcId="{35535990-C73C-483C-A428-F68C666B9C8F}" destId="{B01E5DCF-3200-4B99-B1B4-C778C6D1599B}" srcOrd="3" destOrd="0" presId="urn:microsoft.com/office/officeart/2005/8/layout/orgChart1"/>
    <dgm:cxn modelId="{00B355D9-BEE1-4B43-A65E-A32235B33588}" type="presParOf" srcId="{B01E5DCF-3200-4B99-B1B4-C778C6D1599B}" destId="{27196FE3-4C25-406A-A6F3-A3CAD46DD523}" srcOrd="0" destOrd="0" presId="urn:microsoft.com/office/officeart/2005/8/layout/orgChart1"/>
    <dgm:cxn modelId="{15AD7981-8878-4FBE-868A-02220A606E6F}" type="presParOf" srcId="{27196FE3-4C25-406A-A6F3-A3CAD46DD523}" destId="{F125709F-1490-4A13-8B62-4BF154A3FB83}" srcOrd="0" destOrd="0" presId="urn:microsoft.com/office/officeart/2005/8/layout/orgChart1"/>
    <dgm:cxn modelId="{54780767-E0FC-4C5D-B0F0-DC91B9FD350C}" type="presParOf" srcId="{27196FE3-4C25-406A-A6F3-A3CAD46DD523}" destId="{A8DD6DD3-128E-424B-A47C-06DDE4CCA598}" srcOrd="1" destOrd="0" presId="urn:microsoft.com/office/officeart/2005/8/layout/orgChart1"/>
    <dgm:cxn modelId="{00390A32-EFBD-49EC-A5D0-C9174514B7C6}" type="presParOf" srcId="{B01E5DCF-3200-4B99-B1B4-C778C6D1599B}" destId="{F769CFDA-EED1-4610-B7D4-2706F09D1C65}" srcOrd="1" destOrd="0" presId="urn:microsoft.com/office/officeart/2005/8/layout/orgChart1"/>
    <dgm:cxn modelId="{F5C53CCF-475C-43F8-9A89-E2615578021A}" type="presParOf" srcId="{B01E5DCF-3200-4B99-B1B4-C778C6D1599B}" destId="{2CB27BC4-E659-4D37-8218-6DC831ADFBD9}" srcOrd="2" destOrd="0" presId="urn:microsoft.com/office/officeart/2005/8/layout/orgChart1"/>
    <dgm:cxn modelId="{ED7E9BED-A612-4D89-BED5-13551B662C92}" type="presParOf" srcId="{E5A8F58E-324D-4E95-8B80-361E68C37CAE}" destId="{F3D4464A-FA6F-40C5-AD13-D2A64317B9FB}" srcOrd="2" destOrd="0" presId="urn:microsoft.com/office/officeart/2005/8/layout/orgChart1"/>
    <dgm:cxn modelId="{F136AFC5-8AC0-45A6-8865-FE8E41291B4F}" type="presParOf" srcId="{F3D4464A-FA6F-40C5-AD13-D2A64317B9FB}" destId="{4153E9E7-0CD4-4AC2-A338-50CF353BBEE6}" srcOrd="0" destOrd="0" presId="urn:microsoft.com/office/officeart/2005/8/layout/orgChart1"/>
    <dgm:cxn modelId="{1D312EC7-3248-4BC6-BF1D-A2093CADBADA}" type="presParOf" srcId="{F3D4464A-FA6F-40C5-AD13-D2A64317B9FB}" destId="{19F3AA33-1CDD-4E21-90D3-069F032F4112}" srcOrd="1" destOrd="0" presId="urn:microsoft.com/office/officeart/2005/8/layout/orgChart1"/>
    <dgm:cxn modelId="{A3DC278A-1EB3-4D90-BBE1-349BF72358B6}" type="presParOf" srcId="{19F3AA33-1CDD-4E21-90D3-069F032F4112}" destId="{2E6FE68D-30BB-469F-B286-BDEE24C4B54A}" srcOrd="0" destOrd="0" presId="urn:microsoft.com/office/officeart/2005/8/layout/orgChart1"/>
    <dgm:cxn modelId="{7E3B8193-566F-4FDD-8C06-600E5FD1BD74}" type="presParOf" srcId="{2E6FE68D-30BB-469F-B286-BDEE24C4B54A}" destId="{A849BF4D-B59C-4E56-9169-E0F18438EFED}" srcOrd="0" destOrd="0" presId="urn:microsoft.com/office/officeart/2005/8/layout/orgChart1"/>
    <dgm:cxn modelId="{2387E24A-B730-444E-9524-7BB498180514}" type="presParOf" srcId="{2E6FE68D-30BB-469F-B286-BDEE24C4B54A}" destId="{DBED46DC-A6F2-4121-809E-007468A22D60}" srcOrd="1" destOrd="0" presId="urn:microsoft.com/office/officeart/2005/8/layout/orgChart1"/>
    <dgm:cxn modelId="{8EE602AD-09A3-4ED9-A88B-C30D29B7CF59}" type="presParOf" srcId="{19F3AA33-1CDD-4E21-90D3-069F032F4112}" destId="{108050D7-B3B2-41ED-9152-C95EBA074357}" srcOrd="1" destOrd="0" presId="urn:microsoft.com/office/officeart/2005/8/layout/orgChart1"/>
    <dgm:cxn modelId="{EE8D4082-1470-4741-8CF4-508F35A406C1}" type="presParOf" srcId="{19F3AA33-1CDD-4E21-90D3-069F032F4112}" destId="{301A2EFE-D107-4AFF-9BC2-332D0971F3E0}" srcOrd="2" destOrd="0" presId="urn:microsoft.com/office/officeart/2005/8/layout/orgChart1"/>
    <dgm:cxn modelId="{F2E12802-151A-4B49-9B5E-2CFF1F49C922}" type="presParOf" srcId="{F3D4464A-FA6F-40C5-AD13-D2A64317B9FB}" destId="{5EBBC9D1-F792-4201-9BA3-D84BA828890C}" srcOrd="2" destOrd="0" presId="urn:microsoft.com/office/officeart/2005/8/layout/orgChart1"/>
    <dgm:cxn modelId="{4D7A09F0-9718-4F9C-9800-5B3605BD2DCA}" type="presParOf" srcId="{F3D4464A-FA6F-40C5-AD13-D2A64317B9FB}" destId="{01186D1F-E71B-49EC-B943-1020E019ADD7}" srcOrd="3" destOrd="0" presId="urn:microsoft.com/office/officeart/2005/8/layout/orgChart1"/>
    <dgm:cxn modelId="{9A7991B1-0A04-49E8-8138-8BD2AB920ECF}" type="presParOf" srcId="{01186D1F-E71B-49EC-B943-1020E019ADD7}" destId="{EA31734E-3411-4C01-B320-867D536EB876}" srcOrd="0" destOrd="0" presId="urn:microsoft.com/office/officeart/2005/8/layout/orgChart1"/>
    <dgm:cxn modelId="{FCEF4336-D992-4950-A46A-CB5195E79CD2}" type="presParOf" srcId="{EA31734E-3411-4C01-B320-867D536EB876}" destId="{2752E0D3-5551-4B1C-85B6-705A353E7FA4}" srcOrd="0" destOrd="0" presId="urn:microsoft.com/office/officeart/2005/8/layout/orgChart1"/>
    <dgm:cxn modelId="{584B1285-65BC-4401-B7A7-9A7E2AF0A431}" type="presParOf" srcId="{EA31734E-3411-4C01-B320-867D536EB876}" destId="{AAF67D3B-D91A-4F66-B943-AEA48FF52A04}" srcOrd="1" destOrd="0" presId="urn:microsoft.com/office/officeart/2005/8/layout/orgChart1"/>
    <dgm:cxn modelId="{D8137A99-F201-4CD9-97E5-9D46F62E258D}" type="presParOf" srcId="{01186D1F-E71B-49EC-B943-1020E019ADD7}" destId="{A95DCAB5-EDC0-478E-956C-5B1F4686A9B1}" srcOrd="1" destOrd="0" presId="urn:microsoft.com/office/officeart/2005/8/layout/orgChart1"/>
    <dgm:cxn modelId="{E3FAA754-2809-4947-BD8C-804563BE4468}" type="presParOf" srcId="{01186D1F-E71B-49EC-B943-1020E019ADD7}" destId="{3D5EBA07-9B3C-4480-9CC2-8AB9809DC15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83EC4B-281A-4AB6-BB12-25A2D381B7CB}" type="doc">
      <dgm:prSet loTypeId="urn:microsoft.com/office/officeart/2008/layout/HorizontalMultiLevelHierarchy" loCatId="hierarchy" qsTypeId="urn:microsoft.com/office/officeart/2005/8/quickstyle/simple5" qsCatId="simple" csTypeId="urn:microsoft.com/office/officeart/2005/8/colors/colorful2" csCatId="colorful" phldr="1"/>
      <dgm:spPr/>
    </dgm:pt>
    <dgm:pt modelId="{9584CCBF-6A78-4536-8E70-F30400A8C85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4400" b="1" i="0" u="sng" strike="noStrike" cap="none" normalizeH="0" baseline="0" dirty="0" smtClean="0">
              <a:ln/>
              <a:solidFill>
                <a:srgbClr val="002060"/>
              </a:solidFill>
              <a:effectLst/>
              <a:latin typeface="+mj-lt"/>
              <a:cs typeface="Arial" charset="0"/>
            </a:rPr>
            <a:t>Заработная</a:t>
          </a:r>
          <a:r>
            <a:rPr kumimoji="0" lang="ru-RU" altLang="ru-RU" sz="4400" b="1" i="0" u="none" strike="noStrike" cap="none" normalizeH="0" baseline="0" dirty="0" smtClean="0">
              <a:ln/>
              <a:solidFill>
                <a:srgbClr val="002060"/>
              </a:solidFill>
              <a:effectLst/>
              <a:latin typeface="+mj-lt"/>
              <a:cs typeface="Arial" charset="0"/>
            </a:rPr>
            <a:t> </a:t>
          </a:r>
          <a:r>
            <a:rPr kumimoji="0" lang="ru-RU" altLang="ru-RU" sz="4400" b="1" i="0" u="sng" strike="noStrike" cap="none" normalizeH="0" baseline="0" dirty="0" smtClean="0">
              <a:ln/>
              <a:solidFill>
                <a:srgbClr val="002060"/>
              </a:solidFill>
              <a:effectLst/>
              <a:latin typeface="+mj-lt"/>
              <a:cs typeface="Arial" charset="0"/>
            </a:rPr>
            <a:t>плата</a:t>
          </a:r>
        </a:p>
      </dgm:t>
    </dgm:pt>
    <dgm:pt modelId="{D3DCDFD4-0FC1-493D-B2D9-C91A32FEC70B}" type="parTrans" cxnId="{D3888717-663B-440A-8E78-FD2780A66B5F}">
      <dgm:prSet/>
      <dgm:spPr/>
      <dgm:t>
        <a:bodyPr/>
        <a:lstStyle/>
        <a:p>
          <a:endParaRPr lang="ru-RU"/>
        </a:p>
      </dgm:t>
    </dgm:pt>
    <dgm:pt modelId="{0FBF5ECE-1B2E-4774-B504-4BFB2F4FB3A8}" type="sibTrans" cxnId="{D3888717-663B-440A-8E78-FD2780A66B5F}">
      <dgm:prSet/>
      <dgm:spPr/>
      <dgm:t>
        <a:bodyPr/>
        <a:lstStyle/>
        <a:p>
          <a:endParaRPr lang="ru-RU"/>
        </a:p>
      </dgm:t>
    </dgm:pt>
    <dgm:pt modelId="{12F0E554-5EEB-4E30-AE74-103EAC3367F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sng" strike="noStrike" cap="none" normalizeH="0" baseline="0" dirty="0" smtClean="0">
              <a:ln/>
              <a:solidFill>
                <a:schemeClr val="bg1"/>
              </a:solidFill>
              <a:effectLst/>
              <a:latin typeface="+mj-lt"/>
              <a:cs typeface="Arial" charset="0"/>
            </a:rPr>
            <a:t>Номинальная</a:t>
          </a:r>
          <a:r>
            <a:rPr kumimoji="0" lang="ru-RU" altLang="ru-RU" sz="1800" b="1" i="0" u="none" strike="noStrike" cap="none" normalizeH="0" baseline="0" dirty="0" smtClean="0">
              <a:ln/>
              <a:solidFill>
                <a:schemeClr val="bg1"/>
              </a:solidFill>
              <a:effectLst/>
              <a:latin typeface="+mj-lt"/>
              <a:cs typeface="Arial" charset="0"/>
            </a:rPr>
            <a:t> </a:t>
          </a:r>
          <a:r>
            <a:rPr kumimoji="0" lang="en-US" altLang="ru-RU" sz="1800" b="1" i="0" u="none" strike="noStrike" cap="none" normalizeH="0" baseline="0" dirty="0" smtClean="0">
              <a:ln/>
              <a:solidFill>
                <a:schemeClr val="bg1"/>
              </a:solidFill>
              <a:effectLst/>
              <a:latin typeface="+mj-lt"/>
              <a:cs typeface="Arial" charset="0"/>
            </a:rPr>
            <a:t>W </a:t>
          </a:r>
          <a:r>
            <a:rPr kumimoji="0" lang="ru-RU" altLang="ru-RU" sz="1800" b="1" i="0" u="none" strike="noStrike" cap="none" normalizeH="0" baseline="0" dirty="0" smtClean="0">
              <a:ln/>
              <a:solidFill>
                <a:schemeClr val="bg1"/>
              </a:solidFill>
              <a:effectLst/>
              <a:latin typeface="+mj-lt"/>
              <a:cs typeface="Arial" charset="0"/>
            </a:rPr>
            <a:t>(денежная) – это зафиксированная в документах величина заработной платы в денежном, выражении,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solidFill>
                <a:schemeClr val="bg1"/>
              </a:solidFill>
              <a:effectLst/>
              <a:latin typeface="+mj-lt"/>
              <a:cs typeface="Arial" charset="0"/>
            </a:rPr>
            <a:t>характеризующая уровень оплаты труда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cap="none" normalizeH="0" baseline="0" dirty="0" smtClean="0">
            <a:ln/>
            <a:solidFill>
              <a:schemeClr val="bg1"/>
            </a:solidFill>
            <a:effectLst/>
            <a:latin typeface="+mj-lt"/>
            <a:cs typeface="Arial" charset="0"/>
          </a:endParaRPr>
        </a:p>
      </dgm:t>
    </dgm:pt>
    <dgm:pt modelId="{7EC6BCAC-85DC-4849-AE5A-7DE7CC00ED83}" type="parTrans" cxnId="{EED31ABE-8BC2-42F9-AD7A-06249F232CD8}">
      <dgm:prSet/>
      <dgm:spPr/>
      <dgm:t>
        <a:bodyPr/>
        <a:lstStyle/>
        <a:p>
          <a:endParaRPr lang="ru-RU"/>
        </a:p>
      </dgm:t>
    </dgm:pt>
    <dgm:pt modelId="{E1A2C667-7B36-4D97-A9B0-2A645C8E0D8B}" type="sibTrans" cxnId="{EED31ABE-8BC2-42F9-AD7A-06249F232CD8}">
      <dgm:prSet/>
      <dgm:spPr/>
      <dgm:t>
        <a:bodyPr/>
        <a:lstStyle/>
        <a:p>
          <a:endParaRPr lang="ru-RU"/>
        </a:p>
      </dgm:t>
    </dgm:pt>
    <dgm:pt modelId="{44896090-7291-47E2-8584-F6103F43B00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sng" strike="noStrike" cap="none" normalizeH="0" baseline="0" dirty="0" smtClean="0">
              <a:ln/>
              <a:solidFill>
                <a:schemeClr val="bg1"/>
              </a:solidFill>
              <a:effectLst/>
              <a:latin typeface="+mj-lt"/>
              <a:cs typeface="Arial" charset="0"/>
            </a:rPr>
            <a:t>Реальная</a:t>
          </a:r>
          <a:r>
            <a:rPr kumimoji="0" lang="ru-RU" altLang="ru-RU" sz="1800" b="1" i="0" u="none" strike="noStrike" cap="none" normalizeH="0" baseline="0" dirty="0" smtClean="0">
              <a:ln/>
              <a:solidFill>
                <a:schemeClr val="bg1"/>
              </a:solidFill>
              <a:effectLst/>
              <a:latin typeface="+mj-lt"/>
              <a:cs typeface="Arial" charset="0"/>
            </a:rPr>
            <a:t> – количество товаров и услуг, которое работник может купить на свою денежную заработную плату.</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solidFill>
                <a:schemeClr val="bg1"/>
              </a:solidFill>
              <a:effectLst/>
              <a:latin typeface="+mj-lt"/>
              <a:cs typeface="Arial" charset="0"/>
            </a:rPr>
            <a:t> Это покупательная способность денежной заработной платы, или денежная заработная плата с поправкой на изменение уровня цен.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solidFill>
                <a:schemeClr val="bg1"/>
              </a:solidFill>
              <a:effectLst/>
              <a:latin typeface="+mj-lt"/>
              <a:cs typeface="Arial" charset="0"/>
            </a:rPr>
            <a:t>Она прямо пропорциональная  номинальной зарплате и обратно пропорционально уровню цен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cap="none" normalizeH="0" baseline="0" dirty="0" smtClean="0">
            <a:ln/>
            <a:solidFill>
              <a:srgbClr val="002060"/>
            </a:solidFill>
            <a:effectLst/>
            <a:latin typeface="+mj-lt"/>
            <a:cs typeface="Arial" charset="0"/>
          </a:endParaRPr>
        </a:p>
      </dgm:t>
    </dgm:pt>
    <dgm:pt modelId="{D81C85D7-237B-426A-86A9-BEBEF10C9AEE}" type="parTrans" cxnId="{D79AD703-90BF-4FCD-8856-D0190B096E43}">
      <dgm:prSet/>
      <dgm:spPr/>
      <dgm:t>
        <a:bodyPr/>
        <a:lstStyle/>
        <a:p>
          <a:endParaRPr lang="ru-RU"/>
        </a:p>
      </dgm:t>
    </dgm:pt>
    <dgm:pt modelId="{BA187169-D417-4C07-95C1-3B1BC9F9FBD9}" type="sibTrans" cxnId="{D79AD703-90BF-4FCD-8856-D0190B096E43}">
      <dgm:prSet/>
      <dgm:spPr/>
      <dgm:t>
        <a:bodyPr/>
        <a:lstStyle/>
        <a:p>
          <a:endParaRPr lang="ru-RU"/>
        </a:p>
      </dgm:t>
    </dgm:pt>
    <dgm:pt modelId="{2FB2C56F-0838-4A11-8A06-3FC1C8556B12}" type="pres">
      <dgm:prSet presAssocID="{0583EC4B-281A-4AB6-BB12-25A2D381B7CB}" presName="Name0" presStyleCnt="0">
        <dgm:presLayoutVars>
          <dgm:chPref val="1"/>
          <dgm:dir/>
          <dgm:animOne val="branch"/>
          <dgm:animLvl val="lvl"/>
          <dgm:resizeHandles val="exact"/>
        </dgm:presLayoutVars>
      </dgm:prSet>
      <dgm:spPr/>
    </dgm:pt>
    <dgm:pt modelId="{FF785FE8-6969-40E2-BC6E-BDE31BD1B642}" type="pres">
      <dgm:prSet presAssocID="{9584CCBF-6A78-4536-8E70-F30400A8C855}" presName="root1" presStyleCnt="0"/>
      <dgm:spPr/>
    </dgm:pt>
    <dgm:pt modelId="{A0C29E60-9512-49D4-8A4D-07A95CC062F3}" type="pres">
      <dgm:prSet presAssocID="{9584CCBF-6A78-4536-8E70-F30400A8C855}" presName="LevelOneTextNode" presStyleLbl="node0" presStyleIdx="0" presStyleCnt="1">
        <dgm:presLayoutVars>
          <dgm:chPref val="3"/>
        </dgm:presLayoutVars>
      </dgm:prSet>
      <dgm:spPr/>
      <dgm:t>
        <a:bodyPr/>
        <a:lstStyle/>
        <a:p>
          <a:endParaRPr lang="ru-RU"/>
        </a:p>
      </dgm:t>
    </dgm:pt>
    <dgm:pt modelId="{1D70DDF3-9F5B-4B69-A398-B2C9CBBE530B}" type="pres">
      <dgm:prSet presAssocID="{9584CCBF-6A78-4536-8E70-F30400A8C855}" presName="level2hierChild" presStyleCnt="0"/>
      <dgm:spPr/>
    </dgm:pt>
    <dgm:pt modelId="{B00B1704-9054-4745-B45E-E311A859B3DA}" type="pres">
      <dgm:prSet presAssocID="{7EC6BCAC-85DC-4849-AE5A-7DE7CC00ED83}" presName="conn2-1" presStyleLbl="parChTrans1D2" presStyleIdx="0" presStyleCnt="2"/>
      <dgm:spPr/>
      <dgm:t>
        <a:bodyPr/>
        <a:lstStyle/>
        <a:p>
          <a:endParaRPr lang="ru-RU"/>
        </a:p>
      </dgm:t>
    </dgm:pt>
    <dgm:pt modelId="{5FACDEF1-1CEC-4D9E-B800-8E86358D2D68}" type="pres">
      <dgm:prSet presAssocID="{7EC6BCAC-85DC-4849-AE5A-7DE7CC00ED83}" presName="connTx" presStyleLbl="parChTrans1D2" presStyleIdx="0" presStyleCnt="2"/>
      <dgm:spPr/>
      <dgm:t>
        <a:bodyPr/>
        <a:lstStyle/>
        <a:p>
          <a:endParaRPr lang="ru-RU"/>
        </a:p>
      </dgm:t>
    </dgm:pt>
    <dgm:pt modelId="{919C41C5-B750-4DB9-86DD-5AC7BF109C42}" type="pres">
      <dgm:prSet presAssocID="{12F0E554-5EEB-4E30-AE74-103EAC3367FF}" presName="root2" presStyleCnt="0"/>
      <dgm:spPr/>
    </dgm:pt>
    <dgm:pt modelId="{57A76467-3AEB-4318-9F72-282C3F1599D1}" type="pres">
      <dgm:prSet presAssocID="{12F0E554-5EEB-4E30-AE74-103EAC3367FF}" presName="LevelTwoTextNode" presStyleLbl="node2" presStyleIdx="0" presStyleCnt="2" custScaleX="194471" custScaleY="225395">
        <dgm:presLayoutVars>
          <dgm:chPref val="3"/>
        </dgm:presLayoutVars>
      </dgm:prSet>
      <dgm:spPr/>
      <dgm:t>
        <a:bodyPr/>
        <a:lstStyle/>
        <a:p>
          <a:endParaRPr lang="ru-RU"/>
        </a:p>
      </dgm:t>
    </dgm:pt>
    <dgm:pt modelId="{697E4DF5-5051-46B6-A57A-B7DF17A669CA}" type="pres">
      <dgm:prSet presAssocID="{12F0E554-5EEB-4E30-AE74-103EAC3367FF}" presName="level3hierChild" presStyleCnt="0"/>
      <dgm:spPr/>
    </dgm:pt>
    <dgm:pt modelId="{5ABC57DA-4BC3-4ABB-B32F-2D5145F8D810}" type="pres">
      <dgm:prSet presAssocID="{D81C85D7-237B-426A-86A9-BEBEF10C9AEE}" presName="conn2-1" presStyleLbl="parChTrans1D2" presStyleIdx="1" presStyleCnt="2"/>
      <dgm:spPr/>
      <dgm:t>
        <a:bodyPr/>
        <a:lstStyle/>
        <a:p>
          <a:endParaRPr lang="ru-RU"/>
        </a:p>
      </dgm:t>
    </dgm:pt>
    <dgm:pt modelId="{0A196565-B372-432F-A5D9-8A47AF688225}" type="pres">
      <dgm:prSet presAssocID="{D81C85D7-237B-426A-86A9-BEBEF10C9AEE}" presName="connTx" presStyleLbl="parChTrans1D2" presStyleIdx="1" presStyleCnt="2"/>
      <dgm:spPr/>
      <dgm:t>
        <a:bodyPr/>
        <a:lstStyle/>
        <a:p>
          <a:endParaRPr lang="ru-RU"/>
        </a:p>
      </dgm:t>
    </dgm:pt>
    <dgm:pt modelId="{7ACCC00A-290F-4A17-B15D-924512B82DEA}" type="pres">
      <dgm:prSet presAssocID="{44896090-7291-47E2-8584-F6103F43B00B}" presName="root2" presStyleCnt="0"/>
      <dgm:spPr/>
    </dgm:pt>
    <dgm:pt modelId="{12A06A28-CB78-4A54-B414-90F522250378}" type="pres">
      <dgm:prSet presAssocID="{44896090-7291-47E2-8584-F6103F43B00B}" presName="LevelTwoTextNode" presStyleLbl="node2" presStyleIdx="1" presStyleCnt="2" custScaleX="194471" custScaleY="225395">
        <dgm:presLayoutVars>
          <dgm:chPref val="3"/>
        </dgm:presLayoutVars>
      </dgm:prSet>
      <dgm:spPr/>
      <dgm:t>
        <a:bodyPr/>
        <a:lstStyle/>
        <a:p>
          <a:endParaRPr lang="ru-RU"/>
        </a:p>
      </dgm:t>
    </dgm:pt>
    <dgm:pt modelId="{828EE2E2-7FC3-4DF4-B444-03D73BC6CA7B}" type="pres">
      <dgm:prSet presAssocID="{44896090-7291-47E2-8584-F6103F43B00B}" presName="level3hierChild" presStyleCnt="0"/>
      <dgm:spPr/>
    </dgm:pt>
  </dgm:ptLst>
  <dgm:cxnLst>
    <dgm:cxn modelId="{4DA4CA6F-9CD0-43E4-8B4A-A10D6C8519AB}" type="presOf" srcId="{0583EC4B-281A-4AB6-BB12-25A2D381B7CB}" destId="{2FB2C56F-0838-4A11-8A06-3FC1C8556B12}" srcOrd="0" destOrd="0" presId="urn:microsoft.com/office/officeart/2008/layout/HorizontalMultiLevelHierarchy"/>
    <dgm:cxn modelId="{D79AD703-90BF-4FCD-8856-D0190B096E43}" srcId="{9584CCBF-6A78-4536-8E70-F30400A8C855}" destId="{44896090-7291-47E2-8584-F6103F43B00B}" srcOrd="1" destOrd="0" parTransId="{D81C85D7-237B-426A-86A9-BEBEF10C9AEE}" sibTransId="{BA187169-D417-4C07-95C1-3B1BC9F9FBD9}"/>
    <dgm:cxn modelId="{BD71DB8B-CC30-4C7B-9E32-6EA6BB1EA418}" type="presOf" srcId="{12F0E554-5EEB-4E30-AE74-103EAC3367FF}" destId="{57A76467-3AEB-4318-9F72-282C3F1599D1}" srcOrd="0" destOrd="0" presId="urn:microsoft.com/office/officeart/2008/layout/HorizontalMultiLevelHierarchy"/>
    <dgm:cxn modelId="{5B709525-9C00-481E-8F74-46409FB8BCC9}" type="presOf" srcId="{7EC6BCAC-85DC-4849-AE5A-7DE7CC00ED83}" destId="{B00B1704-9054-4745-B45E-E311A859B3DA}" srcOrd="0" destOrd="0" presId="urn:microsoft.com/office/officeart/2008/layout/HorizontalMultiLevelHierarchy"/>
    <dgm:cxn modelId="{EED31ABE-8BC2-42F9-AD7A-06249F232CD8}" srcId="{9584CCBF-6A78-4536-8E70-F30400A8C855}" destId="{12F0E554-5EEB-4E30-AE74-103EAC3367FF}" srcOrd="0" destOrd="0" parTransId="{7EC6BCAC-85DC-4849-AE5A-7DE7CC00ED83}" sibTransId="{E1A2C667-7B36-4D97-A9B0-2A645C8E0D8B}"/>
    <dgm:cxn modelId="{D3888717-663B-440A-8E78-FD2780A66B5F}" srcId="{0583EC4B-281A-4AB6-BB12-25A2D381B7CB}" destId="{9584CCBF-6A78-4536-8E70-F30400A8C855}" srcOrd="0" destOrd="0" parTransId="{D3DCDFD4-0FC1-493D-B2D9-C91A32FEC70B}" sibTransId="{0FBF5ECE-1B2E-4774-B504-4BFB2F4FB3A8}"/>
    <dgm:cxn modelId="{E25F10F1-3744-484A-AA94-89E746C87BC8}" type="presOf" srcId="{D81C85D7-237B-426A-86A9-BEBEF10C9AEE}" destId="{0A196565-B372-432F-A5D9-8A47AF688225}" srcOrd="1" destOrd="0" presId="urn:microsoft.com/office/officeart/2008/layout/HorizontalMultiLevelHierarchy"/>
    <dgm:cxn modelId="{D0726469-7371-4667-951F-E79F80F64E69}" type="presOf" srcId="{7EC6BCAC-85DC-4849-AE5A-7DE7CC00ED83}" destId="{5FACDEF1-1CEC-4D9E-B800-8E86358D2D68}" srcOrd="1" destOrd="0" presId="urn:microsoft.com/office/officeart/2008/layout/HorizontalMultiLevelHierarchy"/>
    <dgm:cxn modelId="{77EE0121-85F3-42F9-AE30-8E7075EDFBD7}" type="presOf" srcId="{D81C85D7-237B-426A-86A9-BEBEF10C9AEE}" destId="{5ABC57DA-4BC3-4ABB-B32F-2D5145F8D810}" srcOrd="0" destOrd="0" presId="urn:microsoft.com/office/officeart/2008/layout/HorizontalMultiLevelHierarchy"/>
    <dgm:cxn modelId="{02A70656-0901-4E3F-A224-F10907F4E266}" type="presOf" srcId="{9584CCBF-6A78-4536-8E70-F30400A8C855}" destId="{A0C29E60-9512-49D4-8A4D-07A95CC062F3}" srcOrd="0" destOrd="0" presId="urn:microsoft.com/office/officeart/2008/layout/HorizontalMultiLevelHierarchy"/>
    <dgm:cxn modelId="{0D47AAC6-6F1D-47F2-B253-BAB2EFE4E979}" type="presOf" srcId="{44896090-7291-47E2-8584-F6103F43B00B}" destId="{12A06A28-CB78-4A54-B414-90F522250378}" srcOrd="0" destOrd="0" presId="urn:microsoft.com/office/officeart/2008/layout/HorizontalMultiLevelHierarchy"/>
    <dgm:cxn modelId="{1F2A533E-9682-4E9D-BCDA-D097BB6FF451}" type="presParOf" srcId="{2FB2C56F-0838-4A11-8A06-3FC1C8556B12}" destId="{FF785FE8-6969-40E2-BC6E-BDE31BD1B642}" srcOrd="0" destOrd="0" presId="urn:microsoft.com/office/officeart/2008/layout/HorizontalMultiLevelHierarchy"/>
    <dgm:cxn modelId="{1C299254-DE97-4DDE-9328-D003B2063ACE}" type="presParOf" srcId="{FF785FE8-6969-40E2-BC6E-BDE31BD1B642}" destId="{A0C29E60-9512-49D4-8A4D-07A95CC062F3}" srcOrd="0" destOrd="0" presId="urn:microsoft.com/office/officeart/2008/layout/HorizontalMultiLevelHierarchy"/>
    <dgm:cxn modelId="{071A4406-F943-4671-A093-046A832062EB}" type="presParOf" srcId="{FF785FE8-6969-40E2-BC6E-BDE31BD1B642}" destId="{1D70DDF3-9F5B-4B69-A398-B2C9CBBE530B}" srcOrd="1" destOrd="0" presId="urn:microsoft.com/office/officeart/2008/layout/HorizontalMultiLevelHierarchy"/>
    <dgm:cxn modelId="{FE7FB923-CA4E-4A8C-89E6-868C81EFF069}" type="presParOf" srcId="{1D70DDF3-9F5B-4B69-A398-B2C9CBBE530B}" destId="{B00B1704-9054-4745-B45E-E311A859B3DA}" srcOrd="0" destOrd="0" presId="urn:microsoft.com/office/officeart/2008/layout/HorizontalMultiLevelHierarchy"/>
    <dgm:cxn modelId="{0E821CD1-6CE3-4F97-B1D1-E62F96693F7C}" type="presParOf" srcId="{B00B1704-9054-4745-B45E-E311A859B3DA}" destId="{5FACDEF1-1CEC-4D9E-B800-8E86358D2D68}" srcOrd="0" destOrd="0" presId="urn:microsoft.com/office/officeart/2008/layout/HorizontalMultiLevelHierarchy"/>
    <dgm:cxn modelId="{40A91698-22D4-4A0D-9975-685776400109}" type="presParOf" srcId="{1D70DDF3-9F5B-4B69-A398-B2C9CBBE530B}" destId="{919C41C5-B750-4DB9-86DD-5AC7BF109C42}" srcOrd="1" destOrd="0" presId="urn:microsoft.com/office/officeart/2008/layout/HorizontalMultiLevelHierarchy"/>
    <dgm:cxn modelId="{C83733F9-D971-4675-BD87-6B0713A875B6}" type="presParOf" srcId="{919C41C5-B750-4DB9-86DD-5AC7BF109C42}" destId="{57A76467-3AEB-4318-9F72-282C3F1599D1}" srcOrd="0" destOrd="0" presId="urn:microsoft.com/office/officeart/2008/layout/HorizontalMultiLevelHierarchy"/>
    <dgm:cxn modelId="{CD4B4279-E97B-4A1C-ACBB-81C8FF4BA23D}" type="presParOf" srcId="{919C41C5-B750-4DB9-86DD-5AC7BF109C42}" destId="{697E4DF5-5051-46B6-A57A-B7DF17A669CA}" srcOrd="1" destOrd="0" presId="urn:microsoft.com/office/officeart/2008/layout/HorizontalMultiLevelHierarchy"/>
    <dgm:cxn modelId="{7AB9E10E-F59D-4E24-A4BF-DEA42F367CF0}" type="presParOf" srcId="{1D70DDF3-9F5B-4B69-A398-B2C9CBBE530B}" destId="{5ABC57DA-4BC3-4ABB-B32F-2D5145F8D810}" srcOrd="2" destOrd="0" presId="urn:microsoft.com/office/officeart/2008/layout/HorizontalMultiLevelHierarchy"/>
    <dgm:cxn modelId="{DBF2955F-E858-4715-BB8D-020557358555}" type="presParOf" srcId="{5ABC57DA-4BC3-4ABB-B32F-2D5145F8D810}" destId="{0A196565-B372-432F-A5D9-8A47AF688225}" srcOrd="0" destOrd="0" presId="urn:microsoft.com/office/officeart/2008/layout/HorizontalMultiLevelHierarchy"/>
    <dgm:cxn modelId="{F695CDAA-2BE6-4C94-88AE-537A9BDBF381}" type="presParOf" srcId="{1D70DDF3-9F5B-4B69-A398-B2C9CBBE530B}" destId="{7ACCC00A-290F-4A17-B15D-924512B82DEA}" srcOrd="3" destOrd="0" presId="urn:microsoft.com/office/officeart/2008/layout/HorizontalMultiLevelHierarchy"/>
    <dgm:cxn modelId="{CBF746A8-C186-439F-B8D5-74B9F215E4B9}" type="presParOf" srcId="{7ACCC00A-290F-4A17-B15D-924512B82DEA}" destId="{12A06A28-CB78-4A54-B414-90F522250378}" srcOrd="0" destOrd="0" presId="urn:microsoft.com/office/officeart/2008/layout/HorizontalMultiLevelHierarchy"/>
    <dgm:cxn modelId="{1ED9A5E2-218D-4ED9-AEF5-5F305EA029DE}" type="presParOf" srcId="{7ACCC00A-290F-4A17-B15D-924512B82DEA}" destId="{828EE2E2-7FC3-4DF4-B444-03D73BC6CA7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A4C761-B817-4891-8C68-E542F3E2B3DC}"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7F7D61FF-79E6-4C98-BFF2-5A60E37442D7}">
      <dgm:prSet phldrT="[Текст]" custT="1"/>
      <dgm:spPr>
        <a:solidFill>
          <a:schemeClr val="accent4"/>
        </a:solidFill>
      </dgm:spPr>
      <dgm:t>
        <a:bodyPr/>
        <a:lstStyle/>
        <a:p>
          <a:r>
            <a:rPr lang="ru-RU" sz="1600" b="1" dirty="0" smtClean="0">
              <a:solidFill>
                <a:srgbClr val="C00000"/>
              </a:solidFill>
            </a:rPr>
            <a:t>Человеческий капитал </a:t>
          </a:r>
          <a:r>
            <a:rPr lang="ru-RU" sz="1600" b="1" dirty="0" smtClean="0">
              <a:solidFill>
                <a:schemeClr val="tx2"/>
              </a:solidFill>
            </a:rPr>
            <a:t>– </a:t>
          </a:r>
          <a:r>
            <a:rPr lang="ru-RU" sz="1600" b="1" dirty="0" smtClean="0">
              <a:solidFill>
                <a:schemeClr val="tx1"/>
              </a:solidFill>
            </a:rPr>
            <a:t>это вложения, которые увеличивают физические или умственные способности человека.</a:t>
          </a:r>
          <a:endParaRPr lang="ru-RU" sz="1600" b="1" dirty="0">
            <a:solidFill>
              <a:schemeClr val="tx1"/>
            </a:solidFill>
          </a:endParaRPr>
        </a:p>
      </dgm:t>
    </dgm:pt>
    <dgm:pt modelId="{9AC9BA4C-21DD-4983-A69D-9480F3736295}" type="parTrans" cxnId="{AC7416FE-CC61-4518-97A7-D6A5B7E73D3D}">
      <dgm:prSet/>
      <dgm:spPr/>
      <dgm:t>
        <a:bodyPr/>
        <a:lstStyle/>
        <a:p>
          <a:endParaRPr lang="ru-RU"/>
        </a:p>
      </dgm:t>
    </dgm:pt>
    <dgm:pt modelId="{715E22C8-8EE9-4C64-96D1-D76C4439F160}" type="sibTrans" cxnId="{AC7416FE-CC61-4518-97A7-D6A5B7E73D3D}">
      <dgm:prSet/>
      <dgm:spPr/>
      <dgm:t>
        <a:bodyPr/>
        <a:lstStyle/>
        <a:p>
          <a:endParaRPr lang="ru-RU"/>
        </a:p>
      </dgm:t>
    </dgm:pt>
    <dgm:pt modelId="{B19265FA-7BB0-4CB7-9306-6B0A0C65DE04}">
      <dgm:prSet phldrT="[Текст]" custT="1"/>
      <dgm:spPr>
        <a:solidFill>
          <a:schemeClr val="accent4"/>
        </a:solidFill>
      </dgm:spPr>
      <dgm:t>
        <a:bodyPr/>
        <a:lstStyle/>
        <a:p>
          <a:r>
            <a:rPr lang="ru-RU" sz="1400" b="1" dirty="0" smtClean="0">
              <a:solidFill>
                <a:srgbClr val="C00000"/>
              </a:solidFill>
            </a:rPr>
            <a:t>Денежный (собственный) капитал </a:t>
          </a:r>
          <a:r>
            <a:rPr lang="ru-RU" sz="1400" b="1" dirty="0" smtClean="0">
              <a:solidFill>
                <a:schemeClr val="tx2"/>
              </a:solidFill>
            </a:rPr>
            <a:t>– </a:t>
          </a:r>
          <a:r>
            <a:rPr lang="ru-RU" sz="1400" b="1" dirty="0" smtClean="0">
              <a:solidFill>
                <a:schemeClr val="tx1"/>
              </a:solidFill>
            </a:rPr>
            <a:t>денежные средства, предназначенные для использования их в деятельности фирмы для приобретения производительного капитала</a:t>
          </a:r>
          <a:r>
            <a:rPr lang="ru-RU" sz="1400" b="1" dirty="0" smtClean="0">
              <a:solidFill>
                <a:schemeClr val="tx2"/>
              </a:solidFill>
            </a:rPr>
            <a:t>.</a:t>
          </a:r>
          <a:endParaRPr lang="ru-RU" sz="1400" b="1" dirty="0">
            <a:solidFill>
              <a:schemeClr val="tx2"/>
            </a:solidFill>
          </a:endParaRPr>
        </a:p>
      </dgm:t>
    </dgm:pt>
    <dgm:pt modelId="{ADB706E4-F73F-4236-8DAC-CD71CE2F8EDF}" type="parTrans" cxnId="{A0B36576-AE13-4365-ADE0-6E6448FEB3D2}">
      <dgm:prSet/>
      <dgm:spPr/>
      <dgm:t>
        <a:bodyPr/>
        <a:lstStyle/>
        <a:p>
          <a:endParaRPr lang="ru-RU"/>
        </a:p>
      </dgm:t>
    </dgm:pt>
    <dgm:pt modelId="{011E5178-A96B-4951-8B30-0244A61DB197}" type="sibTrans" cxnId="{A0B36576-AE13-4365-ADE0-6E6448FEB3D2}">
      <dgm:prSet/>
      <dgm:spPr/>
      <dgm:t>
        <a:bodyPr/>
        <a:lstStyle/>
        <a:p>
          <a:endParaRPr lang="ru-RU"/>
        </a:p>
      </dgm:t>
    </dgm:pt>
    <dgm:pt modelId="{68185C16-276F-469C-9EBD-E7118CFA2F92}">
      <dgm:prSet phldrT="[Текст]" custT="1"/>
      <dgm:spPr>
        <a:solidFill>
          <a:schemeClr val="accent4"/>
        </a:solidFill>
      </dgm:spPr>
      <dgm:t>
        <a:bodyPr/>
        <a:lstStyle/>
        <a:p>
          <a:r>
            <a:rPr lang="ru-RU" sz="1600" b="1" i="1" dirty="0" smtClean="0">
              <a:solidFill>
                <a:srgbClr val="C00000"/>
              </a:solidFill>
            </a:rPr>
            <a:t>Физический (реальный) – </a:t>
          </a:r>
          <a:r>
            <a:rPr lang="ru-RU" sz="1600" b="1" i="1" dirty="0" smtClean="0">
              <a:solidFill>
                <a:schemeClr val="tx1"/>
              </a:solidFill>
            </a:rPr>
            <a:t>совокупность материальных средств, которые используются в различных фазах производства и увеличивают производительность человеческого труда. </a:t>
          </a:r>
          <a:endParaRPr lang="ru-RU" sz="1600" b="1" dirty="0">
            <a:solidFill>
              <a:schemeClr val="tx1"/>
            </a:solidFill>
          </a:endParaRPr>
        </a:p>
      </dgm:t>
    </dgm:pt>
    <dgm:pt modelId="{DE5D4E9B-2DBB-41A6-92A3-A4DC81ADEB7C}" type="parTrans" cxnId="{ED6B2542-E73A-4969-9117-32243CE248F0}">
      <dgm:prSet/>
      <dgm:spPr/>
      <dgm:t>
        <a:bodyPr/>
        <a:lstStyle/>
        <a:p>
          <a:endParaRPr lang="ru-RU"/>
        </a:p>
      </dgm:t>
    </dgm:pt>
    <dgm:pt modelId="{12FD81E0-271B-4404-A0F9-4559DA6EC9D9}" type="sibTrans" cxnId="{ED6B2542-E73A-4969-9117-32243CE248F0}">
      <dgm:prSet/>
      <dgm:spPr/>
      <dgm:t>
        <a:bodyPr/>
        <a:lstStyle/>
        <a:p>
          <a:endParaRPr lang="ru-RU"/>
        </a:p>
      </dgm:t>
    </dgm:pt>
    <dgm:pt modelId="{444D3EA5-4066-443A-8DA9-AC4008666621}">
      <dgm:prSet/>
      <dgm:spPr>
        <a:solidFill>
          <a:schemeClr val="accent4"/>
        </a:solidFill>
      </dgm:spPr>
      <dgm:t>
        <a:bodyPr/>
        <a:lstStyle/>
        <a:p>
          <a:r>
            <a:rPr lang="ru-RU" b="1" dirty="0" smtClean="0">
              <a:solidFill>
                <a:srgbClr val="C00000"/>
              </a:solidFill>
            </a:rPr>
            <a:t>Ссудный (заемный) капитал </a:t>
          </a:r>
          <a:r>
            <a:rPr lang="ru-RU" b="1" dirty="0" smtClean="0">
              <a:solidFill>
                <a:schemeClr val="tx2"/>
              </a:solidFill>
            </a:rPr>
            <a:t>– </a:t>
          </a:r>
          <a:r>
            <a:rPr lang="ru-RU" b="1" dirty="0" smtClean="0">
              <a:solidFill>
                <a:schemeClr val="tx1"/>
              </a:solidFill>
            </a:rPr>
            <a:t>денежные средства, которые могут быть представлены фирме в пользование на строго фиксированное время и под определенный процент. </a:t>
          </a:r>
          <a:endParaRPr lang="ru-RU" b="1" dirty="0">
            <a:solidFill>
              <a:schemeClr val="tx1"/>
            </a:solidFill>
          </a:endParaRPr>
        </a:p>
      </dgm:t>
    </dgm:pt>
    <dgm:pt modelId="{D4ADC4ED-05C7-44AB-AA8A-F80C26979474}" type="parTrans" cxnId="{8EB6D976-688F-4936-BAF5-B7039B789919}">
      <dgm:prSet/>
      <dgm:spPr/>
      <dgm:t>
        <a:bodyPr/>
        <a:lstStyle/>
        <a:p>
          <a:endParaRPr lang="ru-RU"/>
        </a:p>
      </dgm:t>
    </dgm:pt>
    <dgm:pt modelId="{100FDDD9-4145-4D48-9C95-30476F6CA528}" type="sibTrans" cxnId="{8EB6D976-688F-4936-BAF5-B7039B789919}">
      <dgm:prSet/>
      <dgm:spPr/>
      <dgm:t>
        <a:bodyPr/>
        <a:lstStyle/>
        <a:p>
          <a:endParaRPr lang="ru-RU"/>
        </a:p>
      </dgm:t>
    </dgm:pt>
    <dgm:pt modelId="{83FB42C4-52C4-4B27-BA93-F0C376483F79}">
      <dgm:prSet/>
      <dgm:spPr>
        <a:solidFill>
          <a:schemeClr val="accent4"/>
        </a:solidFill>
      </dgm:spPr>
      <dgm:t>
        <a:bodyPr/>
        <a:lstStyle/>
        <a:p>
          <a:r>
            <a:rPr lang="ru-RU" b="1" dirty="0" smtClean="0">
              <a:solidFill>
                <a:srgbClr val="C00000"/>
              </a:solidFill>
            </a:rPr>
            <a:t>Юридический капитал </a:t>
          </a:r>
          <a:r>
            <a:rPr lang="ru-RU" dirty="0" smtClean="0"/>
            <a:t>– </a:t>
          </a:r>
          <a:r>
            <a:rPr lang="ru-RU" b="1" dirty="0" smtClean="0">
              <a:solidFill>
                <a:schemeClr val="tx1"/>
              </a:solidFill>
            </a:rPr>
            <a:t>совокупность прав распоряжения некоторыми ценностями, эти права дают их обладателям доход без вложения соответствующего труда.</a:t>
          </a:r>
          <a:endParaRPr lang="ru-RU" b="1" dirty="0">
            <a:solidFill>
              <a:schemeClr val="tx1"/>
            </a:solidFill>
          </a:endParaRPr>
        </a:p>
      </dgm:t>
    </dgm:pt>
    <dgm:pt modelId="{3F81FFF4-38B8-4EC3-97DB-EE05A9DDBB76}" type="parTrans" cxnId="{A8EA0AD4-9597-4D98-A517-01870732D044}">
      <dgm:prSet/>
      <dgm:spPr/>
      <dgm:t>
        <a:bodyPr/>
        <a:lstStyle/>
        <a:p>
          <a:endParaRPr lang="ru-RU"/>
        </a:p>
      </dgm:t>
    </dgm:pt>
    <dgm:pt modelId="{BC5401F6-3DEF-4FEE-A68E-B1831A7C28C8}" type="sibTrans" cxnId="{A8EA0AD4-9597-4D98-A517-01870732D044}">
      <dgm:prSet/>
      <dgm:spPr/>
      <dgm:t>
        <a:bodyPr/>
        <a:lstStyle/>
        <a:p>
          <a:endParaRPr lang="ru-RU"/>
        </a:p>
      </dgm:t>
    </dgm:pt>
    <dgm:pt modelId="{9F156C84-F48F-44F1-B95C-DE6798278905}" type="pres">
      <dgm:prSet presAssocID="{30A4C761-B817-4891-8C68-E542F3E2B3DC}" presName="diagram" presStyleCnt="0">
        <dgm:presLayoutVars>
          <dgm:dir/>
          <dgm:resizeHandles val="exact"/>
        </dgm:presLayoutVars>
      </dgm:prSet>
      <dgm:spPr/>
      <dgm:t>
        <a:bodyPr/>
        <a:lstStyle/>
        <a:p>
          <a:endParaRPr lang="ru-RU"/>
        </a:p>
      </dgm:t>
    </dgm:pt>
    <dgm:pt modelId="{EF909136-1536-49A5-992F-ACBEE75AB173}" type="pres">
      <dgm:prSet presAssocID="{7F7D61FF-79E6-4C98-BFF2-5A60E37442D7}" presName="node" presStyleLbl="node1" presStyleIdx="0" presStyleCnt="5" custScaleY="152007" custLinFactNeighborX="-2124" custLinFactNeighborY="-15218">
        <dgm:presLayoutVars>
          <dgm:bulletEnabled val="1"/>
        </dgm:presLayoutVars>
      </dgm:prSet>
      <dgm:spPr/>
      <dgm:t>
        <a:bodyPr/>
        <a:lstStyle/>
        <a:p>
          <a:endParaRPr lang="ru-RU"/>
        </a:p>
      </dgm:t>
    </dgm:pt>
    <dgm:pt modelId="{E74CCEAB-75FA-423F-9A89-8E0991EBDFE3}" type="pres">
      <dgm:prSet presAssocID="{715E22C8-8EE9-4C64-96D1-D76C4439F160}" presName="sibTrans" presStyleCnt="0"/>
      <dgm:spPr/>
    </dgm:pt>
    <dgm:pt modelId="{40473F8A-13D4-4F29-9905-E4E67784CEEE}" type="pres">
      <dgm:prSet presAssocID="{B19265FA-7BB0-4CB7-9306-6B0A0C65DE04}" presName="node" presStyleLbl="node1" presStyleIdx="1" presStyleCnt="5" custScaleY="155338" custLinFactNeighborX="-4912" custLinFactNeighborY="-29533">
        <dgm:presLayoutVars>
          <dgm:bulletEnabled val="1"/>
        </dgm:presLayoutVars>
      </dgm:prSet>
      <dgm:spPr/>
      <dgm:t>
        <a:bodyPr/>
        <a:lstStyle/>
        <a:p>
          <a:endParaRPr lang="ru-RU"/>
        </a:p>
      </dgm:t>
    </dgm:pt>
    <dgm:pt modelId="{D12FB92E-79B4-4F26-A7AB-67FABEC35795}" type="pres">
      <dgm:prSet presAssocID="{011E5178-A96B-4951-8B30-0244A61DB197}" presName="sibTrans" presStyleCnt="0"/>
      <dgm:spPr/>
    </dgm:pt>
    <dgm:pt modelId="{CEA84556-2FD1-4FD0-BA44-7473E5B855DE}" type="pres">
      <dgm:prSet presAssocID="{68185C16-276F-469C-9EBD-E7118CFA2F92}" presName="node" presStyleLbl="node1" presStyleIdx="2" presStyleCnt="5" custScaleY="145863" custLinFactNeighborX="-1462" custLinFactNeighborY="-36723">
        <dgm:presLayoutVars>
          <dgm:bulletEnabled val="1"/>
        </dgm:presLayoutVars>
      </dgm:prSet>
      <dgm:spPr/>
      <dgm:t>
        <a:bodyPr/>
        <a:lstStyle/>
        <a:p>
          <a:endParaRPr lang="ru-RU"/>
        </a:p>
      </dgm:t>
    </dgm:pt>
    <dgm:pt modelId="{46735422-8738-410A-A964-BDFFB04DD8FB}" type="pres">
      <dgm:prSet presAssocID="{12FD81E0-271B-4404-A0F9-4559DA6EC9D9}" presName="sibTrans" presStyleCnt="0"/>
      <dgm:spPr/>
    </dgm:pt>
    <dgm:pt modelId="{17503E6D-DA2C-40C6-B39A-AA381C7AB6AC}" type="pres">
      <dgm:prSet presAssocID="{444D3EA5-4066-443A-8DA9-AC4008666621}" presName="node" presStyleLbl="node1" presStyleIdx="3" presStyleCnt="5">
        <dgm:presLayoutVars>
          <dgm:bulletEnabled val="1"/>
        </dgm:presLayoutVars>
      </dgm:prSet>
      <dgm:spPr/>
      <dgm:t>
        <a:bodyPr/>
        <a:lstStyle/>
        <a:p>
          <a:endParaRPr lang="ru-RU"/>
        </a:p>
      </dgm:t>
    </dgm:pt>
    <dgm:pt modelId="{2686FEA4-572B-4AF5-BA07-CFCB468A75AA}" type="pres">
      <dgm:prSet presAssocID="{100FDDD9-4145-4D48-9C95-30476F6CA528}" presName="sibTrans" presStyleCnt="0"/>
      <dgm:spPr/>
    </dgm:pt>
    <dgm:pt modelId="{C2179954-B8FA-4249-BB0E-C501921E9788}" type="pres">
      <dgm:prSet presAssocID="{83FB42C4-52C4-4B27-BA93-F0C376483F79}" presName="node" presStyleLbl="node1" presStyleIdx="4" presStyleCnt="5">
        <dgm:presLayoutVars>
          <dgm:bulletEnabled val="1"/>
        </dgm:presLayoutVars>
      </dgm:prSet>
      <dgm:spPr/>
      <dgm:t>
        <a:bodyPr/>
        <a:lstStyle/>
        <a:p>
          <a:endParaRPr lang="ru-RU"/>
        </a:p>
      </dgm:t>
    </dgm:pt>
  </dgm:ptLst>
  <dgm:cxnLst>
    <dgm:cxn modelId="{A8EA0AD4-9597-4D98-A517-01870732D044}" srcId="{30A4C761-B817-4891-8C68-E542F3E2B3DC}" destId="{83FB42C4-52C4-4B27-BA93-F0C376483F79}" srcOrd="4" destOrd="0" parTransId="{3F81FFF4-38B8-4EC3-97DB-EE05A9DDBB76}" sibTransId="{BC5401F6-3DEF-4FEE-A68E-B1831A7C28C8}"/>
    <dgm:cxn modelId="{33D85B9F-F72F-4FA0-B56D-8A2286431294}" type="presOf" srcId="{7F7D61FF-79E6-4C98-BFF2-5A60E37442D7}" destId="{EF909136-1536-49A5-992F-ACBEE75AB173}" srcOrd="0" destOrd="0" presId="urn:microsoft.com/office/officeart/2005/8/layout/default#1"/>
    <dgm:cxn modelId="{893D3191-BB2D-42D5-9EB8-9B7D5095439D}" type="presOf" srcId="{30A4C761-B817-4891-8C68-E542F3E2B3DC}" destId="{9F156C84-F48F-44F1-B95C-DE6798278905}" srcOrd="0" destOrd="0" presId="urn:microsoft.com/office/officeart/2005/8/layout/default#1"/>
    <dgm:cxn modelId="{48005BD7-7C29-41AA-8566-EBD04A9F16A2}" type="presOf" srcId="{444D3EA5-4066-443A-8DA9-AC4008666621}" destId="{17503E6D-DA2C-40C6-B39A-AA381C7AB6AC}" srcOrd="0" destOrd="0" presId="urn:microsoft.com/office/officeart/2005/8/layout/default#1"/>
    <dgm:cxn modelId="{8EB6D976-688F-4936-BAF5-B7039B789919}" srcId="{30A4C761-B817-4891-8C68-E542F3E2B3DC}" destId="{444D3EA5-4066-443A-8DA9-AC4008666621}" srcOrd="3" destOrd="0" parTransId="{D4ADC4ED-05C7-44AB-AA8A-F80C26979474}" sibTransId="{100FDDD9-4145-4D48-9C95-30476F6CA528}"/>
    <dgm:cxn modelId="{AC7416FE-CC61-4518-97A7-D6A5B7E73D3D}" srcId="{30A4C761-B817-4891-8C68-E542F3E2B3DC}" destId="{7F7D61FF-79E6-4C98-BFF2-5A60E37442D7}" srcOrd="0" destOrd="0" parTransId="{9AC9BA4C-21DD-4983-A69D-9480F3736295}" sibTransId="{715E22C8-8EE9-4C64-96D1-D76C4439F160}"/>
    <dgm:cxn modelId="{ED6B2542-E73A-4969-9117-32243CE248F0}" srcId="{30A4C761-B817-4891-8C68-E542F3E2B3DC}" destId="{68185C16-276F-469C-9EBD-E7118CFA2F92}" srcOrd="2" destOrd="0" parTransId="{DE5D4E9B-2DBB-41A6-92A3-A4DC81ADEB7C}" sibTransId="{12FD81E0-271B-4404-A0F9-4559DA6EC9D9}"/>
    <dgm:cxn modelId="{0C6EAB8E-99D4-42CD-97B8-0FACED3DADF3}" type="presOf" srcId="{68185C16-276F-469C-9EBD-E7118CFA2F92}" destId="{CEA84556-2FD1-4FD0-BA44-7473E5B855DE}" srcOrd="0" destOrd="0" presId="urn:microsoft.com/office/officeart/2005/8/layout/default#1"/>
    <dgm:cxn modelId="{5C8DE58A-AC61-44B5-B1C1-EBBAF1169013}" type="presOf" srcId="{83FB42C4-52C4-4B27-BA93-F0C376483F79}" destId="{C2179954-B8FA-4249-BB0E-C501921E9788}" srcOrd="0" destOrd="0" presId="urn:microsoft.com/office/officeart/2005/8/layout/default#1"/>
    <dgm:cxn modelId="{BF0EEBEE-F719-4D07-A5FD-389EDBB6B233}" type="presOf" srcId="{B19265FA-7BB0-4CB7-9306-6B0A0C65DE04}" destId="{40473F8A-13D4-4F29-9905-E4E67784CEEE}" srcOrd="0" destOrd="0" presId="urn:microsoft.com/office/officeart/2005/8/layout/default#1"/>
    <dgm:cxn modelId="{A0B36576-AE13-4365-ADE0-6E6448FEB3D2}" srcId="{30A4C761-B817-4891-8C68-E542F3E2B3DC}" destId="{B19265FA-7BB0-4CB7-9306-6B0A0C65DE04}" srcOrd="1" destOrd="0" parTransId="{ADB706E4-F73F-4236-8DAC-CD71CE2F8EDF}" sibTransId="{011E5178-A96B-4951-8B30-0244A61DB197}"/>
    <dgm:cxn modelId="{DB7DB878-C839-46FA-9C09-15D7426DBBD4}" type="presParOf" srcId="{9F156C84-F48F-44F1-B95C-DE6798278905}" destId="{EF909136-1536-49A5-992F-ACBEE75AB173}" srcOrd="0" destOrd="0" presId="urn:microsoft.com/office/officeart/2005/8/layout/default#1"/>
    <dgm:cxn modelId="{769026C4-BDBE-477C-83CA-D691E9D6AE2C}" type="presParOf" srcId="{9F156C84-F48F-44F1-B95C-DE6798278905}" destId="{E74CCEAB-75FA-423F-9A89-8E0991EBDFE3}" srcOrd="1" destOrd="0" presId="urn:microsoft.com/office/officeart/2005/8/layout/default#1"/>
    <dgm:cxn modelId="{FF7ADCEE-5824-49C5-9886-23E20E7785C4}" type="presParOf" srcId="{9F156C84-F48F-44F1-B95C-DE6798278905}" destId="{40473F8A-13D4-4F29-9905-E4E67784CEEE}" srcOrd="2" destOrd="0" presId="urn:microsoft.com/office/officeart/2005/8/layout/default#1"/>
    <dgm:cxn modelId="{78AF7C46-F51F-4360-890B-55A494176720}" type="presParOf" srcId="{9F156C84-F48F-44F1-B95C-DE6798278905}" destId="{D12FB92E-79B4-4F26-A7AB-67FABEC35795}" srcOrd="3" destOrd="0" presId="urn:microsoft.com/office/officeart/2005/8/layout/default#1"/>
    <dgm:cxn modelId="{16DD8C90-2B3E-460C-982B-6D1564C0A5E4}" type="presParOf" srcId="{9F156C84-F48F-44F1-B95C-DE6798278905}" destId="{CEA84556-2FD1-4FD0-BA44-7473E5B855DE}" srcOrd="4" destOrd="0" presId="urn:microsoft.com/office/officeart/2005/8/layout/default#1"/>
    <dgm:cxn modelId="{F52E2D30-219C-427D-BBF1-68239AFBC5DC}" type="presParOf" srcId="{9F156C84-F48F-44F1-B95C-DE6798278905}" destId="{46735422-8738-410A-A964-BDFFB04DD8FB}" srcOrd="5" destOrd="0" presId="urn:microsoft.com/office/officeart/2005/8/layout/default#1"/>
    <dgm:cxn modelId="{8E18B8A8-4532-431A-B8B2-F0C61E638C2C}" type="presParOf" srcId="{9F156C84-F48F-44F1-B95C-DE6798278905}" destId="{17503E6D-DA2C-40C6-B39A-AA381C7AB6AC}" srcOrd="6" destOrd="0" presId="urn:microsoft.com/office/officeart/2005/8/layout/default#1"/>
    <dgm:cxn modelId="{975F9B45-CB1A-43B5-9CA9-CE7E38BB2F2D}" type="presParOf" srcId="{9F156C84-F48F-44F1-B95C-DE6798278905}" destId="{2686FEA4-572B-4AF5-BA07-CFCB468A75AA}" srcOrd="7" destOrd="0" presId="urn:microsoft.com/office/officeart/2005/8/layout/default#1"/>
    <dgm:cxn modelId="{546F0824-8F31-43B3-96AA-DD10D6B8EA2B}" type="presParOf" srcId="{9F156C84-F48F-44F1-B95C-DE6798278905}" destId="{C2179954-B8FA-4249-BB0E-C501921E9788}"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D6B05-A834-4F1A-B588-BB2602154522}">
      <dsp:nvSpPr>
        <dsp:cNvPr id="0" name=""/>
        <dsp:cNvSpPr/>
      </dsp:nvSpPr>
      <dsp:spPr>
        <a:xfrm>
          <a:off x="1027617" y="2700300"/>
          <a:ext cx="416355" cy="2380081"/>
        </a:xfrm>
        <a:custGeom>
          <a:avLst/>
          <a:gdLst/>
          <a:ahLst/>
          <a:cxnLst/>
          <a:rect l="0" t="0" r="0" b="0"/>
          <a:pathLst>
            <a:path>
              <a:moveTo>
                <a:pt x="0" y="0"/>
              </a:moveTo>
              <a:lnTo>
                <a:pt x="208177" y="0"/>
              </a:lnTo>
              <a:lnTo>
                <a:pt x="208177" y="2380081"/>
              </a:lnTo>
              <a:lnTo>
                <a:pt x="416355" y="2380081"/>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ru-RU" sz="900" kern="1200"/>
        </a:p>
      </dsp:txBody>
      <dsp:txXfrm>
        <a:off x="1175390" y="3829935"/>
        <a:ext cx="120811" cy="120811"/>
      </dsp:txXfrm>
    </dsp:sp>
    <dsp:sp modelId="{6D0C183B-1646-48D2-A8AE-1DF05C8487F6}">
      <dsp:nvSpPr>
        <dsp:cNvPr id="0" name=""/>
        <dsp:cNvSpPr/>
      </dsp:nvSpPr>
      <dsp:spPr>
        <a:xfrm>
          <a:off x="1027617" y="2700300"/>
          <a:ext cx="416355" cy="1586721"/>
        </a:xfrm>
        <a:custGeom>
          <a:avLst/>
          <a:gdLst/>
          <a:ahLst/>
          <a:cxnLst/>
          <a:rect l="0" t="0" r="0" b="0"/>
          <a:pathLst>
            <a:path>
              <a:moveTo>
                <a:pt x="0" y="0"/>
              </a:moveTo>
              <a:lnTo>
                <a:pt x="208177" y="0"/>
              </a:lnTo>
              <a:lnTo>
                <a:pt x="208177" y="1586721"/>
              </a:lnTo>
              <a:lnTo>
                <a:pt x="416355" y="1586721"/>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194784" y="3452649"/>
        <a:ext cx="82021" cy="82021"/>
      </dsp:txXfrm>
    </dsp:sp>
    <dsp:sp modelId="{4C64B6A0-D72A-428A-959E-41BD4214E446}">
      <dsp:nvSpPr>
        <dsp:cNvPr id="0" name=""/>
        <dsp:cNvSpPr/>
      </dsp:nvSpPr>
      <dsp:spPr>
        <a:xfrm>
          <a:off x="1027617" y="2700300"/>
          <a:ext cx="416355" cy="793360"/>
        </a:xfrm>
        <a:custGeom>
          <a:avLst/>
          <a:gdLst/>
          <a:ahLst/>
          <a:cxnLst/>
          <a:rect l="0" t="0" r="0" b="0"/>
          <a:pathLst>
            <a:path>
              <a:moveTo>
                <a:pt x="0" y="0"/>
              </a:moveTo>
              <a:lnTo>
                <a:pt x="208177" y="0"/>
              </a:lnTo>
              <a:lnTo>
                <a:pt x="208177" y="793360"/>
              </a:lnTo>
              <a:lnTo>
                <a:pt x="416355" y="79336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213396" y="3074580"/>
        <a:ext cx="44798" cy="44798"/>
      </dsp:txXfrm>
    </dsp:sp>
    <dsp:sp modelId="{0845E269-55FE-471F-AE29-CC624FF3E694}">
      <dsp:nvSpPr>
        <dsp:cNvPr id="0" name=""/>
        <dsp:cNvSpPr/>
      </dsp:nvSpPr>
      <dsp:spPr>
        <a:xfrm>
          <a:off x="1027617" y="2654580"/>
          <a:ext cx="416355" cy="91440"/>
        </a:xfrm>
        <a:custGeom>
          <a:avLst/>
          <a:gdLst/>
          <a:ahLst/>
          <a:cxnLst/>
          <a:rect l="0" t="0" r="0" b="0"/>
          <a:pathLst>
            <a:path>
              <a:moveTo>
                <a:pt x="0" y="45720"/>
              </a:moveTo>
              <a:lnTo>
                <a:pt x="416355" y="4572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225386" y="2689891"/>
        <a:ext cx="20817" cy="20817"/>
      </dsp:txXfrm>
    </dsp:sp>
    <dsp:sp modelId="{1E9AC61D-C422-483F-8089-6903A133425A}">
      <dsp:nvSpPr>
        <dsp:cNvPr id="0" name=""/>
        <dsp:cNvSpPr/>
      </dsp:nvSpPr>
      <dsp:spPr>
        <a:xfrm>
          <a:off x="1027617" y="1906939"/>
          <a:ext cx="416355" cy="793360"/>
        </a:xfrm>
        <a:custGeom>
          <a:avLst/>
          <a:gdLst/>
          <a:ahLst/>
          <a:cxnLst/>
          <a:rect l="0" t="0" r="0" b="0"/>
          <a:pathLst>
            <a:path>
              <a:moveTo>
                <a:pt x="0" y="793360"/>
              </a:moveTo>
              <a:lnTo>
                <a:pt x="208177" y="793360"/>
              </a:lnTo>
              <a:lnTo>
                <a:pt x="208177" y="0"/>
              </a:lnTo>
              <a:lnTo>
                <a:pt x="416355"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213396" y="2281220"/>
        <a:ext cx="44798" cy="44798"/>
      </dsp:txXfrm>
    </dsp:sp>
    <dsp:sp modelId="{1CE09206-1451-43B8-BDB0-C1A3F6DAB5FF}">
      <dsp:nvSpPr>
        <dsp:cNvPr id="0" name=""/>
        <dsp:cNvSpPr/>
      </dsp:nvSpPr>
      <dsp:spPr>
        <a:xfrm>
          <a:off x="1027617" y="1113578"/>
          <a:ext cx="416355" cy="1586721"/>
        </a:xfrm>
        <a:custGeom>
          <a:avLst/>
          <a:gdLst/>
          <a:ahLst/>
          <a:cxnLst/>
          <a:rect l="0" t="0" r="0" b="0"/>
          <a:pathLst>
            <a:path>
              <a:moveTo>
                <a:pt x="0" y="1586721"/>
              </a:moveTo>
              <a:lnTo>
                <a:pt x="208177" y="1586721"/>
              </a:lnTo>
              <a:lnTo>
                <a:pt x="208177" y="0"/>
              </a:lnTo>
              <a:lnTo>
                <a:pt x="416355"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194784" y="1865928"/>
        <a:ext cx="82021" cy="82021"/>
      </dsp:txXfrm>
    </dsp:sp>
    <dsp:sp modelId="{0954E095-56EC-4332-81C1-48B51823B261}">
      <dsp:nvSpPr>
        <dsp:cNvPr id="0" name=""/>
        <dsp:cNvSpPr/>
      </dsp:nvSpPr>
      <dsp:spPr>
        <a:xfrm>
          <a:off x="1027617" y="320218"/>
          <a:ext cx="416355" cy="2380081"/>
        </a:xfrm>
        <a:custGeom>
          <a:avLst/>
          <a:gdLst/>
          <a:ahLst/>
          <a:cxnLst/>
          <a:rect l="0" t="0" r="0" b="0"/>
          <a:pathLst>
            <a:path>
              <a:moveTo>
                <a:pt x="0" y="2380081"/>
              </a:moveTo>
              <a:lnTo>
                <a:pt x="208177" y="2380081"/>
              </a:lnTo>
              <a:lnTo>
                <a:pt x="208177" y="0"/>
              </a:lnTo>
              <a:lnTo>
                <a:pt x="416355"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ru-RU" sz="900" kern="1200"/>
        </a:p>
      </dsp:txBody>
      <dsp:txXfrm>
        <a:off x="1175390" y="1449853"/>
        <a:ext cx="120811" cy="120811"/>
      </dsp:txXfrm>
    </dsp:sp>
    <dsp:sp modelId="{63B48534-6E1E-407E-A59A-49B96A47B6B0}">
      <dsp:nvSpPr>
        <dsp:cNvPr id="0" name=""/>
        <dsp:cNvSpPr/>
      </dsp:nvSpPr>
      <dsp:spPr>
        <a:xfrm rot="16200000">
          <a:off x="-1833240" y="2382955"/>
          <a:ext cx="5087027" cy="634688"/>
        </a:xfrm>
        <a:prstGeom prst="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u-RU" sz="3200" b="1" kern="1200" dirty="0" smtClean="0">
              <a:solidFill>
                <a:schemeClr val="tx1">
                  <a:lumMod val="95000"/>
                  <a:lumOff val="5000"/>
                </a:schemeClr>
              </a:solidFill>
              <a:latin typeface="+mj-lt"/>
            </a:rPr>
            <a:t>Уровень заработной платы</a:t>
          </a:r>
          <a:endParaRPr lang="ru-RU" sz="3200" b="1" kern="1200" dirty="0">
            <a:solidFill>
              <a:schemeClr val="tx1">
                <a:lumMod val="95000"/>
                <a:lumOff val="5000"/>
              </a:schemeClr>
            </a:solidFill>
            <a:latin typeface="+mj-lt"/>
          </a:endParaRPr>
        </a:p>
      </dsp:txBody>
      <dsp:txXfrm>
        <a:off x="-1833240" y="2382955"/>
        <a:ext cx="5087027" cy="634688"/>
      </dsp:txXfrm>
    </dsp:sp>
    <dsp:sp modelId="{1D04F90B-6811-49B7-B851-5276E814061E}">
      <dsp:nvSpPr>
        <dsp:cNvPr id="0" name=""/>
        <dsp:cNvSpPr/>
      </dsp:nvSpPr>
      <dsp:spPr>
        <a:xfrm>
          <a:off x="1443973" y="2874"/>
          <a:ext cx="6227993" cy="634688"/>
        </a:xfrm>
        <a:prstGeom prst="rect">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bg1"/>
              </a:solidFill>
              <a:latin typeface="+mj-lt"/>
            </a:rPr>
            <a:t>Стоимость рабочей силы</a:t>
          </a:r>
          <a:endParaRPr lang="ru-RU" sz="2400" b="1" kern="1200" dirty="0">
            <a:solidFill>
              <a:schemeClr val="bg1"/>
            </a:solidFill>
            <a:latin typeface="+mj-lt"/>
          </a:endParaRPr>
        </a:p>
      </dsp:txBody>
      <dsp:txXfrm>
        <a:off x="1443973" y="2874"/>
        <a:ext cx="6227993" cy="634688"/>
      </dsp:txXfrm>
    </dsp:sp>
    <dsp:sp modelId="{1B563EA6-ADE2-46D9-A822-32256F58987F}">
      <dsp:nvSpPr>
        <dsp:cNvPr id="0" name=""/>
        <dsp:cNvSpPr/>
      </dsp:nvSpPr>
      <dsp:spPr>
        <a:xfrm>
          <a:off x="1443973" y="796234"/>
          <a:ext cx="6227993" cy="634688"/>
        </a:xfrm>
        <a:prstGeom prst="rect">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bg1"/>
              </a:solidFill>
              <a:latin typeface="+mj-lt"/>
            </a:rPr>
            <a:t>Квалификация и характер труда</a:t>
          </a:r>
          <a:endParaRPr lang="ru-RU" sz="2400" b="1" kern="1200" dirty="0">
            <a:solidFill>
              <a:schemeClr val="bg1"/>
            </a:solidFill>
            <a:latin typeface="+mj-lt"/>
          </a:endParaRPr>
        </a:p>
      </dsp:txBody>
      <dsp:txXfrm>
        <a:off x="1443973" y="796234"/>
        <a:ext cx="6227993" cy="634688"/>
      </dsp:txXfrm>
    </dsp:sp>
    <dsp:sp modelId="{DE01D1A7-112C-4FC3-BEA4-581230F75CC5}">
      <dsp:nvSpPr>
        <dsp:cNvPr id="0" name=""/>
        <dsp:cNvSpPr/>
      </dsp:nvSpPr>
      <dsp:spPr>
        <a:xfrm>
          <a:off x="1443973" y="1589595"/>
          <a:ext cx="6227993" cy="634688"/>
        </a:xfrm>
        <a:prstGeom prst="rect">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bg1"/>
              </a:solidFill>
              <a:latin typeface="+mj-lt"/>
            </a:rPr>
            <a:t>Конъюнктура на рынке труда</a:t>
          </a:r>
          <a:endParaRPr lang="ru-RU" sz="2400" b="1" kern="1200" dirty="0">
            <a:solidFill>
              <a:schemeClr val="bg1"/>
            </a:solidFill>
            <a:latin typeface="+mj-lt"/>
          </a:endParaRPr>
        </a:p>
      </dsp:txBody>
      <dsp:txXfrm>
        <a:off x="1443973" y="1589595"/>
        <a:ext cx="6227993" cy="634688"/>
      </dsp:txXfrm>
    </dsp:sp>
    <dsp:sp modelId="{F1D7E111-D2D4-4043-9A65-FAA4521BF46E}">
      <dsp:nvSpPr>
        <dsp:cNvPr id="0" name=""/>
        <dsp:cNvSpPr/>
      </dsp:nvSpPr>
      <dsp:spPr>
        <a:xfrm>
          <a:off x="1443973" y="2382955"/>
          <a:ext cx="6227993" cy="634688"/>
        </a:xfrm>
        <a:prstGeom prst="rect">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bg1"/>
              </a:solidFill>
              <a:latin typeface="+mj-lt"/>
            </a:rPr>
            <a:t>Степень обобществления заработной платы</a:t>
          </a:r>
          <a:endParaRPr lang="ru-RU" sz="2400" b="1" kern="1200" dirty="0">
            <a:solidFill>
              <a:schemeClr val="bg1"/>
            </a:solidFill>
            <a:latin typeface="+mj-lt"/>
          </a:endParaRPr>
        </a:p>
      </dsp:txBody>
      <dsp:txXfrm>
        <a:off x="1443973" y="2382955"/>
        <a:ext cx="6227993" cy="634688"/>
      </dsp:txXfrm>
    </dsp:sp>
    <dsp:sp modelId="{B23EAE4F-1CBA-4CB5-9AA9-3C7D1CCA3DE3}">
      <dsp:nvSpPr>
        <dsp:cNvPr id="0" name=""/>
        <dsp:cNvSpPr/>
      </dsp:nvSpPr>
      <dsp:spPr>
        <a:xfrm>
          <a:off x="1443973" y="3176316"/>
          <a:ext cx="6227993" cy="634688"/>
        </a:xfrm>
        <a:prstGeom prst="rect">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bg1"/>
              </a:solidFill>
              <a:latin typeface="+mj-lt"/>
            </a:rPr>
            <a:t>Национальность, пол, религия и др.</a:t>
          </a:r>
          <a:endParaRPr lang="ru-RU" sz="2400" b="1" kern="1200" dirty="0">
            <a:solidFill>
              <a:schemeClr val="bg1"/>
            </a:solidFill>
            <a:latin typeface="+mj-lt"/>
          </a:endParaRPr>
        </a:p>
      </dsp:txBody>
      <dsp:txXfrm>
        <a:off x="1443973" y="3176316"/>
        <a:ext cx="6227993" cy="634688"/>
      </dsp:txXfrm>
    </dsp:sp>
    <dsp:sp modelId="{22DB8B40-0DB2-4370-9A50-9382EE2B7B69}">
      <dsp:nvSpPr>
        <dsp:cNvPr id="0" name=""/>
        <dsp:cNvSpPr/>
      </dsp:nvSpPr>
      <dsp:spPr>
        <a:xfrm>
          <a:off x="1443973" y="3969676"/>
          <a:ext cx="6227993" cy="634688"/>
        </a:xfrm>
        <a:prstGeom prst="rect">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bg1"/>
              </a:solidFill>
              <a:latin typeface="+mj-lt"/>
            </a:rPr>
            <a:t>Рост производительности труда</a:t>
          </a:r>
          <a:endParaRPr lang="ru-RU" sz="2400" b="1" kern="1200" dirty="0">
            <a:solidFill>
              <a:schemeClr val="bg1"/>
            </a:solidFill>
            <a:latin typeface="+mj-lt"/>
          </a:endParaRPr>
        </a:p>
      </dsp:txBody>
      <dsp:txXfrm>
        <a:off x="1443973" y="3969676"/>
        <a:ext cx="6227993" cy="634688"/>
      </dsp:txXfrm>
    </dsp:sp>
    <dsp:sp modelId="{122F516F-F372-4570-A72C-9C98D84CE391}">
      <dsp:nvSpPr>
        <dsp:cNvPr id="0" name=""/>
        <dsp:cNvSpPr/>
      </dsp:nvSpPr>
      <dsp:spPr>
        <a:xfrm>
          <a:off x="1443973" y="4763037"/>
          <a:ext cx="6227993" cy="634688"/>
        </a:xfrm>
        <a:prstGeom prst="rect">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bg1"/>
              </a:solidFill>
              <a:latin typeface="+mj-lt"/>
            </a:rPr>
            <a:t>Количество и качество труда</a:t>
          </a:r>
          <a:endParaRPr lang="ru-RU" sz="2400" b="1" kern="1200" dirty="0">
            <a:solidFill>
              <a:schemeClr val="bg1"/>
            </a:solidFill>
            <a:latin typeface="+mj-lt"/>
          </a:endParaRPr>
        </a:p>
      </dsp:txBody>
      <dsp:txXfrm>
        <a:off x="1443973" y="4763037"/>
        <a:ext cx="6227993" cy="634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BC9D1-F792-4201-9BA3-D84BA828890C}">
      <dsp:nvSpPr>
        <dsp:cNvPr id="0" name=""/>
        <dsp:cNvSpPr/>
      </dsp:nvSpPr>
      <dsp:spPr>
        <a:xfrm>
          <a:off x="4415432" y="590460"/>
          <a:ext cx="769143" cy="488368"/>
        </a:xfrm>
        <a:custGeom>
          <a:avLst/>
          <a:gdLst/>
          <a:ahLst/>
          <a:cxnLst/>
          <a:rect l="0" t="0" r="0" b="0"/>
          <a:pathLst>
            <a:path>
              <a:moveTo>
                <a:pt x="0" y="0"/>
              </a:moveTo>
              <a:lnTo>
                <a:pt x="0" y="488368"/>
              </a:lnTo>
              <a:lnTo>
                <a:pt x="769143" y="48836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53E9E7-0CD4-4AC2-A338-50CF353BBEE6}">
      <dsp:nvSpPr>
        <dsp:cNvPr id="0" name=""/>
        <dsp:cNvSpPr/>
      </dsp:nvSpPr>
      <dsp:spPr>
        <a:xfrm>
          <a:off x="3734096" y="590460"/>
          <a:ext cx="681335" cy="490954"/>
        </a:xfrm>
        <a:custGeom>
          <a:avLst/>
          <a:gdLst/>
          <a:ahLst/>
          <a:cxnLst/>
          <a:rect l="0" t="0" r="0" b="0"/>
          <a:pathLst>
            <a:path>
              <a:moveTo>
                <a:pt x="681335" y="0"/>
              </a:moveTo>
              <a:lnTo>
                <a:pt x="681335" y="490954"/>
              </a:lnTo>
              <a:lnTo>
                <a:pt x="0" y="49095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9B4D7F-E42F-4A8C-915D-D4AD9CC03F8B}">
      <dsp:nvSpPr>
        <dsp:cNvPr id="0" name=""/>
        <dsp:cNvSpPr/>
      </dsp:nvSpPr>
      <dsp:spPr>
        <a:xfrm>
          <a:off x="4415432" y="590460"/>
          <a:ext cx="2281516" cy="922192"/>
        </a:xfrm>
        <a:custGeom>
          <a:avLst/>
          <a:gdLst/>
          <a:ahLst/>
          <a:cxnLst/>
          <a:rect l="0" t="0" r="0" b="0"/>
          <a:pathLst>
            <a:path>
              <a:moveTo>
                <a:pt x="0" y="0"/>
              </a:moveTo>
              <a:lnTo>
                <a:pt x="0" y="760610"/>
              </a:lnTo>
              <a:lnTo>
                <a:pt x="2281516" y="760610"/>
              </a:lnTo>
              <a:lnTo>
                <a:pt x="2281516" y="92219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0A4D16-A101-4CA7-B5C1-A521029AB76F}">
      <dsp:nvSpPr>
        <dsp:cNvPr id="0" name=""/>
        <dsp:cNvSpPr/>
      </dsp:nvSpPr>
      <dsp:spPr>
        <a:xfrm>
          <a:off x="2160046" y="590460"/>
          <a:ext cx="2255386" cy="922192"/>
        </a:xfrm>
        <a:custGeom>
          <a:avLst/>
          <a:gdLst/>
          <a:ahLst/>
          <a:cxnLst/>
          <a:rect l="0" t="0" r="0" b="0"/>
          <a:pathLst>
            <a:path>
              <a:moveTo>
                <a:pt x="2255386" y="0"/>
              </a:moveTo>
              <a:lnTo>
                <a:pt x="2255386" y="760610"/>
              </a:lnTo>
              <a:lnTo>
                <a:pt x="0" y="760610"/>
              </a:lnTo>
              <a:lnTo>
                <a:pt x="0" y="92219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A6F9FC-B422-49C0-BF2D-F7CEC2B970C7}">
      <dsp:nvSpPr>
        <dsp:cNvPr id="0" name=""/>
        <dsp:cNvSpPr/>
      </dsp:nvSpPr>
      <dsp:spPr>
        <a:xfrm>
          <a:off x="1414047" y="2"/>
          <a:ext cx="6002770" cy="590457"/>
        </a:xfrm>
        <a:prstGeom prst="rect">
          <a:avLst/>
        </a:prstGeom>
        <a:gradFill rotWithShape="0">
          <a:gsLst>
            <a:gs pos="0">
              <a:schemeClr val="accent3">
                <a:hueOff val="0"/>
                <a:satOff val="0"/>
                <a:lumOff val="0"/>
                <a:alphaOff val="0"/>
                <a:tint val="30000"/>
                <a:satMod val="250000"/>
              </a:schemeClr>
            </a:gs>
            <a:gs pos="72000">
              <a:schemeClr val="accent3">
                <a:hueOff val="0"/>
                <a:satOff val="0"/>
                <a:lumOff val="0"/>
                <a:alphaOff val="0"/>
                <a:tint val="75000"/>
                <a:satMod val="210000"/>
              </a:schemeClr>
            </a:gs>
            <a:gs pos="100000">
              <a:schemeClr val="accent3">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b="0" kern="1200" cap="none" smtClean="0">
              <a:solidFill>
                <a:srgbClr val="002060"/>
              </a:solidFill>
              <a:effectLst/>
              <a:latin typeface="+mj-lt"/>
            </a:rPr>
            <a:t>ВИДЫ ЗАРАБОТНОЙ ПЛАТЫ</a:t>
          </a:r>
          <a:endParaRPr lang="ru-RU" sz="2100" b="0" kern="1200" dirty="0">
            <a:solidFill>
              <a:srgbClr val="002060"/>
            </a:solidFill>
            <a:latin typeface="+mj-lt"/>
          </a:endParaRPr>
        </a:p>
      </dsp:txBody>
      <dsp:txXfrm>
        <a:off x="1414047" y="2"/>
        <a:ext cx="6002770" cy="590457"/>
      </dsp:txXfrm>
    </dsp:sp>
    <dsp:sp modelId="{0486B675-8A1E-40E0-B584-34614A47EA83}">
      <dsp:nvSpPr>
        <dsp:cNvPr id="0" name=""/>
        <dsp:cNvSpPr/>
      </dsp:nvSpPr>
      <dsp:spPr>
        <a:xfrm>
          <a:off x="360042" y="1512652"/>
          <a:ext cx="3600006" cy="4319998"/>
        </a:xfrm>
        <a:prstGeom prst="rect">
          <a:avLst/>
        </a:prstGeom>
        <a:gradFill rotWithShape="0">
          <a:gsLst>
            <a:gs pos="0">
              <a:schemeClr val="accent5">
                <a:hueOff val="0"/>
                <a:satOff val="0"/>
                <a:lumOff val="0"/>
                <a:alphaOff val="0"/>
                <a:tint val="30000"/>
                <a:satMod val="250000"/>
              </a:schemeClr>
            </a:gs>
            <a:gs pos="72000">
              <a:schemeClr val="accent5">
                <a:hueOff val="0"/>
                <a:satOff val="0"/>
                <a:lumOff val="0"/>
                <a:alphaOff val="0"/>
                <a:tint val="75000"/>
                <a:satMod val="210000"/>
              </a:schemeClr>
            </a:gs>
            <a:gs pos="100000">
              <a:schemeClr val="accent5">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baseline="0" dirty="0" smtClean="0">
              <a:solidFill>
                <a:srgbClr val="C00000"/>
              </a:solidFill>
              <a:latin typeface="+mn-lt"/>
            </a:rPr>
            <a:t>К </a:t>
          </a:r>
          <a:r>
            <a:rPr lang="ru-RU" sz="2000" b="1" kern="1200" baseline="0" dirty="0" smtClean="0">
              <a:solidFill>
                <a:srgbClr val="C00000"/>
              </a:solidFill>
              <a:latin typeface="+mn-lt"/>
            </a:rPr>
            <a:t>основной </a:t>
          </a:r>
          <a:r>
            <a:rPr lang="ru-RU" sz="2000" b="1" kern="1200" baseline="0" dirty="0" smtClean="0">
              <a:latin typeface="+mn-lt"/>
            </a:rPr>
            <a:t>относится оплата, начисляемая работникам за отработанное время, количество и качество выполненных работ: оплата по сдельным расценкам, тарифным ставкам, окладам, премии сдельщикам и повременщикам, доплаты в связи с отклонениями от нормальных условий работы, за работу в ночное время, за сверхурочные работы, за бригадирство, оплата простоев не по вине рабочих и так далее</a:t>
          </a:r>
          <a:endParaRPr lang="ru-RU" sz="2000" kern="1200" baseline="0" dirty="0">
            <a:latin typeface="+mn-lt"/>
          </a:endParaRPr>
        </a:p>
      </dsp:txBody>
      <dsp:txXfrm>
        <a:off x="360042" y="1512652"/>
        <a:ext cx="3600006" cy="4319998"/>
      </dsp:txXfrm>
    </dsp:sp>
    <dsp:sp modelId="{F125709F-1490-4A13-8B62-4BF154A3FB83}">
      <dsp:nvSpPr>
        <dsp:cNvPr id="0" name=""/>
        <dsp:cNvSpPr/>
      </dsp:nvSpPr>
      <dsp:spPr>
        <a:xfrm>
          <a:off x="4896945" y="1512652"/>
          <a:ext cx="3600006" cy="4319998"/>
        </a:xfrm>
        <a:prstGeom prst="rect">
          <a:avLst/>
        </a:prstGeom>
        <a:gradFill rotWithShape="0">
          <a:gsLst>
            <a:gs pos="0">
              <a:schemeClr val="accent5">
                <a:hueOff val="0"/>
                <a:satOff val="0"/>
                <a:lumOff val="0"/>
                <a:alphaOff val="0"/>
                <a:tint val="30000"/>
                <a:satMod val="250000"/>
              </a:schemeClr>
            </a:gs>
            <a:gs pos="72000">
              <a:schemeClr val="accent5">
                <a:hueOff val="0"/>
                <a:satOff val="0"/>
                <a:lumOff val="0"/>
                <a:alphaOff val="0"/>
                <a:tint val="75000"/>
                <a:satMod val="210000"/>
              </a:schemeClr>
            </a:gs>
            <a:gs pos="100000">
              <a:schemeClr val="accent5">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b="1" i="0" kern="1200" smtClean="0">
              <a:solidFill>
                <a:srgbClr val="C00000"/>
              </a:solidFill>
              <a:latin typeface="+mn-lt"/>
            </a:rPr>
            <a:t>К дополнительной </a:t>
          </a:r>
          <a:r>
            <a:rPr lang="ru-RU" sz="2100" b="1" i="0" kern="1200" smtClean="0">
              <a:latin typeface="+mn-lt"/>
            </a:rPr>
            <a:t>заработной плате относятся выплаты за не проработанное время, предусмотренные законодательством по труду: оплата очередных отпусков, перерывов на работе кормящих матерей, льготных часов подростков, за время выполнения государственных и общественных обязанностей, выходного пособия при увольнении и так далее.</a:t>
          </a:r>
          <a:endParaRPr lang="ru-RU" sz="2100" b="1" i="0" kern="1200" dirty="0" smtClean="0">
            <a:latin typeface="+mn-lt"/>
          </a:endParaRPr>
        </a:p>
      </dsp:txBody>
      <dsp:txXfrm>
        <a:off x="4896945" y="1512652"/>
        <a:ext cx="3600006" cy="4319998"/>
      </dsp:txXfrm>
    </dsp:sp>
    <dsp:sp modelId="{A849BF4D-B59C-4E56-9169-E0F18438EFED}">
      <dsp:nvSpPr>
        <dsp:cNvPr id="0" name=""/>
        <dsp:cNvSpPr/>
      </dsp:nvSpPr>
      <dsp:spPr>
        <a:xfrm>
          <a:off x="864100" y="722664"/>
          <a:ext cx="2869996" cy="717499"/>
        </a:xfrm>
        <a:prstGeom prst="rect">
          <a:avLst/>
        </a:prstGeom>
        <a:gradFill rotWithShape="0">
          <a:gsLst>
            <a:gs pos="0">
              <a:schemeClr val="accent5">
                <a:hueOff val="0"/>
                <a:satOff val="0"/>
                <a:lumOff val="0"/>
                <a:alphaOff val="0"/>
                <a:tint val="30000"/>
                <a:satMod val="250000"/>
              </a:schemeClr>
            </a:gs>
            <a:gs pos="72000">
              <a:schemeClr val="accent5">
                <a:hueOff val="0"/>
                <a:satOff val="0"/>
                <a:lumOff val="0"/>
                <a:alphaOff val="0"/>
                <a:tint val="75000"/>
                <a:satMod val="210000"/>
              </a:schemeClr>
            </a:gs>
            <a:gs pos="100000">
              <a:schemeClr val="accent5">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0" kern="1200" smtClean="0">
              <a:solidFill>
                <a:srgbClr val="C00000"/>
              </a:solidFill>
              <a:latin typeface="+mj-lt"/>
            </a:rPr>
            <a:t>Основная</a:t>
          </a:r>
          <a:endParaRPr lang="ru-RU" sz="2000" b="0" kern="1200" dirty="0">
            <a:solidFill>
              <a:srgbClr val="C00000"/>
            </a:solidFill>
            <a:latin typeface="+mj-lt"/>
          </a:endParaRPr>
        </a:p>
      </dsp:txBody>
      <dsp:txXfrm>
        <a:off x="864100" y="722664"/>
        <a:ext cx="2869996" cy="717499"/>
      </dsp:txXfrm>
    </dsp:sp>
    <dsp:sp modelId="{2752E0D3-5551-4B1C-85B6-705A353E7FA4}">
      <dsp:nvSpPr>
        <dsp:cNvPr id="0" name=""/>
        <dsp:cNvSpPr/>
      </dsp:nvSpPr>
      <dsp:spPr>
        <a:xfrm>
          <a:off x="5184576" y="720079"/>
          <a:ext cx="2869996" cy="717499"/>
        </a:xfrm>
        <a:prstGeom prst="rect">
          <a:avLst/>
        </a:prstGeom>
        <a:gradFill rotWithShape="0">
          <a:gsLst>
            <a:gs pos="0">
              <a:schemeClr val="accent5">
                <a:hueOff val="0"/>
                <a:satOff val="0"/>
                <a:lumOff val="0"/>
                <a:alphaOff val="0"/>
                <a:tint val="30000"/>
                <a:satMod val="250000"/>
              </a:schemeClr>
            </a:gs>
            <a:gs pos="72000">
              <a:schemeClr val="accent5">
                <a:hueOff val="0"/>
                <a:satOff val="0"/>
                <a:lumOff val="0"/>
                <a:alphaOff val="0"/>
                <a:tint val="75000"/>
                <a:satMod val="210000"/>
              </a:schemeClr>
            </a:gs>
            <a:gs pos="100000">
              <a:schemeClr val="accent5">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smtClean="0">
              <a:solidFill>
                <a:srgbClr val="C00000"/>
              </a:solidFill>
              <a:latin typeface="+mj-lt"/>
            </a:rPr>
            <a:t>Дополнительная</a:t>
          </a:r>
          <a:endParaRPr lang="ru-RU" sz="2100" kern="1200" dirty="0">
            <a:solidFill>
              <a:srgbClr val="C00000"/>
            </a:solidFill>
            <a:latin typeface="+mj-lt"/>
          </a:endParaRPr>
        </a:p>
      </dsp:txBody>
      <dsp:txXfrm>
        <a:off x="5184576" y="720079"/>
        <a:ext cx="2869996" cy="717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C57DA-4BC3-4ABB-B32F-2D5145F8D810}">
      <dsp:nvSpPr>
        <dsp:cNvPr id="0" name=""/>
        <dsp:cNvSpPr/>
      </dsp:nvSpPr>
      <dsp:spPr>
        <a:xfrm>
          <a:off x="1025624" y="2736304"/>
          <a:ext cx="669461" cy="1277665"/>
        </a:xfrm>
        <a:custGeom>
          <a:avLst/>
          <a:gdLst/>
          <a:ahLst/>
          <a:cxnLst/>
          <a:rect l="0" t="0" r="0" b="0"/>
          <a:pathLst>
            <a:path>
              <a:moveTo>
                <a:pt x="0" y="0"/>
              </a:moveTo>
              <a:lnTo>
                <a:pt x="334730" y="0"/>
              </a:lnTo>
              <a:lnTo>
                <a:pt x="334730" y="1277665"/>
              </a:lnTo>
              <a:lnTo>
                <a:pt x="669461" y="12776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324294" y="3339076"/>
        <a:ext cx="72121" cy="72121"/>
      </dsp:txXfrm>
    </dsp:sp>
    <dsp:sp modelId="{B00B1704-9054-4745-B45E-E311A859B3DA}">
      <dsp:nvSpPr>
        <dsp:cNvPr id="0" name=""/>
        <dsp:cNvSpPr/>
      </dsp:nvSpPr>
      <dsp:spPr>
        <a:xfrm>
          <a:off x="1025624" y="1458638"/>
          <a:ext cx="669461" cy="1277665"/>
        </a:xfrm>
        <a:custGeom>
          <a:avLst/>
          <a:gdLst/>
          <a:ahLst/>
          <a:cxnLst/>
          <a:rect l="0" t="0" r="0" b="0"/>
          <a:pathLst>
            <a:path>
              <a:moveTo>
                <a:pt x="0" y="1277665"/>
              </a:moveTo>
              <a:lnTo>
                <a:pt x="334730" y="1277665"/>
              </a:lnTo>
              <a:lnTo>
                <a:pt x="334730" y="0"/>
              </a:lnTo>
              <a:lnTo>
                <a:pt x="66946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324294" y="2061410"/>
        <a:ext cx="72121" cy="72121"/>
      </dsp:txXfrm>
    </dsp:sp>
    <dsp:sp modelId="{A0C29E60-9512-49D4-8A4D-07A95CC062F3}">
      <dsp:nvSpPr>
        <dsp:cNvPr id="0" name=""/>
        <dsp:cNvSpPr/>
      </dsp:nvSpPr>
      <dsp:spPr>
        <a:xfrm rot="16200000">
          <a:off x="-2170215" y="2226043"/>
          <a:ext cx="5371159" cy="1020520"/>
        </a:xfrm>
        <a:prstGeom prst="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4400" b="1" i="0" u="sng" strike="noStrike" kern="1200" cap="none" normalizeH="0" baseline="0" dirty="0" smtClean="0">
              <a:ln/>
              <a:solidFill>
                <a:srgbClr val="002060"/>
              </a:solidFill>
              <a:effectLst/>
              <a:latin typeface="+mj-lt"/>
              <a:cs typeface="Arial" charset="0"/>
            </a:rPr>
            <a:t>Заработная</a:t>
          </a:r>
          <a:r>
            <a:rPr kumimoji="0" lang="ru-RU" altLang="ru-RU" sz="4400" b="1" i="0" u="none" strike="noStrike" kern="1200" cap="none" normalizeH="0" baseline="0" dirty="0" smtClean="0">
              <a:ln/>
              <a:solidFill>
                <a:srgbClr val="002060"/>
              </a:solidFill>
              <a:effectLst/>
              <a:latin typeface="+mj-lt"/>
              <a:cs typeface="Arial" charset="0"/>
            </a:rPr>
            <a:t> </a:t>
          </a:r>
          <a:r>
            <a:rPr kumimoji="0" lang="ru-RU" altLang="ru-RU" sz="4400" b="1" i="0" u="sng" strike="noStrike" kern="1200" cap="none" normalizeH="0" baseline="0" dirty="0" smtClean="0">
              <a:ln/>
              <a:solidFill>
                <a:srgbClr val="002060"/>
              </a:solidFill>
              <a:effectLst/>
              <a:latin typeface="+mj-lt"/>
              <a:cs typeface="Arial" charset="0"/>
            </a:rPr>
            <a:t>плата</a:t>
          </a:r>
        </a:p>
      </dsp:txBody>
      <dsp:txXfrm>
        <a:off x="-2170215" y="2226043"/>
        <a:ext cx="5371159" cy="1020520"/>
      </dsp:txXfrm>
    </dsp:sp>
    <dsp:sp modelId="{57A76467-3AEB-4318-9F72-282C3F1599D1}">
      <dsp:nvSpPr>
        <dsp:cNvPr id="0" name=""/>
        <dsp:cNvSpPr/>
      </dsp:nvSpPr>
      <dsp:spPr>
        <a:xfrm>
          <a:off x="1695086" y="308537"/>
          <a:ext cx="6509540" cy="2300201"/>
        </a:xfrm>
        <a:prstGeom prst="rect">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3">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sng" strike="noStrike" kern="1200" cap="none" normalizeH="0" baseline="0" dirty="0" smtClean="0">
              <a:ln/>
              <a:solidFill>
                <a:schemeClr val="bg1"/>
              </a:solidFill>
              <a:effectLst/>
              <a:latin typeface="+mj-lt"/>
              <a:cs typeface="Arial" charset="0"/>
            </a:rPr>
            <a:t>Номинальная</a:t>
          </a:r>
          <a:r>
            <a:rPr kumimoji="0" lang="ru-RU" altLang="ru-RU" sz="1800" b="1" i="0" u="none" strike="noStrike" kern="1200" cap="none" normalizeH="0" baseline="0" dirty="0" smtClean="0">
              <a:ln/>
              <a:solidFill>
                <a:schemeClr val="bg1"/>
              </a:solidFill>
              <a:effectLst/>
              <a:latin typeface="+mj-lt"/>
              <a:cs typeface="Arial" charset="0"/>
            </a:rPr>
            <a:t> </a:t>
          </a:r>
          <a:r>
            <a:rPr kumimoji="0" lang="en-US" altLang="ru-RU" sz="1800" b="1" i="0" u="none" strike="noStrike" kern="1200" cap="none" normalizeH="0" baseline="0" dirty="0" smtClean="0">
              <a:ln/>
              <a:solidFill>
                <a:schemeClr val="bg1"/>
              </a:solidFill>
              <a:effectLst/>
              <a:latin typeface="+mj-lt"/>
              <a:cs typeface="Arial" charset="0"/>
            </a:rPr>
            <a:t>W </a:t>
          </a:r>
          <a:r>
            <a:rPr kumimoji="0" lang="ru-RU" altLang="ru-RU" sz="1800" b="1" i="0" u="none" strike="noStrike" kern="1200" cap="none" normalizeH="0" baseline="0" dirty="0" smtClean="0">
              <a:ln/>
              <a:solidFill>
                <a:schemeClr val="bg1"/>
              </a:solidFill>
              <a:effectLst/>
              <a:latin typeface="+mj-lt"/>
              <a:cs typeface="Arial" charset="0"/>
            </a:rPr>
            <a:t>(денежная) – это зафиксированная в документах величина заработной платы в денежном, выражении,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solidFill>
                <a:schemeClr val="bg1"/>
              </a:solidFill>
              <a:effectLst/>
              <a:latin typeface="+mj-lt"/>
              <a:cs typeface="Arial" charset="0"/>
            </a:rPr>
            <a:t>характеризующая уровень оплаты труда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kern="1200" cap="none" normalizeH="0" baseline="0" dirty="0" smtClean="0">
            <a:ln/>
            <a:solidFill>
              <a:schemeClr val="bg1"/>
            </a:solidFill>
            <a:effectLst/>
            <a:latin typeface="+mj-lt"/>
            <a:cs typeface="Arial" charset="0"/>
          </a:endParaRPr>
        </a:p>
      </dsp:txBody>
      <dsp:txXfrm>
        <a:off x="1695086" y="308537"/>
        <a:ext cx="6509540" cy="2300201"/>
      </dsp:txXfrm>
    </dsp:sp>
    <dsp:sp modelId="{12A06A28-CB78-4A54-B414-90F522250378}">
      <dsp:nvSpPr>
        <dsp:cNvPr id="0" name=""/>
        <dsp:cNvSpPr/>
      </dsp:nvSpPr>
      <dsp:spPr>
        <a:xfrm>
          <a:off x="1695086" y="2863869"/>
          <a:ext cx="6509540" cy="2300201"/>
        </a:xfrm>
        <a:prstGeom prst="rect">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3">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sng" strike="noStrike" kern="1200" cap="none" normalizeH="0" baseline="0" dirty="0" smtClean="0">
              <a:ln/>
              <a:solidFill>
                <a:schemeClr val="bg1"/>
              </a:solidFill>
              <a:effectLst/>
              <a:latin typeface="+mj-lt"/>
              <a:cs typeface="Arial" charset="0"/>
            </a:rPr>
            <a:t>Реальная</a:t>
          </a:r>
          <a:r>
            <a:rPr kumimoji="0" lang="ru-RU" altLang="ru-RU" sz="1800" b="1" i="0" u="none" strike="noStrike" kern="1200" cap="none" normalizeH="0" baseline="0" dirty="0" smtClean="0">
              <a:ln/>
              <a:solidFill>
                <a:schemeClr val="bg1"/>
              </a:solidFill>
              <a:effectLst/>
              <a:latin typeface="+mj-lt"/>
              <a:cs typeface="Arial" charset="0"/>
            </a:rPr>
            <a:t> – количество товаров и услуг, которое работник может купить на свою денежную заработную плату.</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solidFill>
                <a:schemeClr val="bg1"/>
              </a:solidFill>
              <a:effectLst/>
              <a:latin typeface="+mj-lt"/>
              <a:cs typeface="Arial" charset="0"/>
            </a:rPr>
            <a:t> Это покупательная способность денежной заработной платы, или денежная заработная плата с поправкой на изменение уровня цен.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kern="1200" cap="none" normalizeH="0" baseline="0" dirty="0" smtClean="0">
              <a:ln/>
              <a:solidFill>
                <a:schemeClr val="bg1"/>
              </a:solidFill>
              <a:effectLst/>
              <a:latin typeface="+mj-lt"/>
              <a:cs typeface="Arial" charset="0"/>
            </a:rPr>
            <a:t>Она прямо пропорциональная  номинальной зарплате и обратно пропорционально уровню цен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kern="1200" cap="none" normalizeH="0" baseline="0" dirty="0" smtClean="0">
            <a:ln/>
            <a:solidFill>
              <a:srgbClr val="002060"/>
            </a:solidFill>
            <a:effectLst/>
            <a:latin typeface="+mj-lt"/>
            <a:cs typeface="Arial" charset="0"/>
          </a:endParaRPr>
        </a:p>
      </dsp:txBody>
      <dsp:txXfrm>
        <a:off x="1695086" y="2863869"/>
        <a:ext cx="6509540" cy="23002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09136-1536-49A5-992F-ACBEE75AB173}">
      <dsp:nvSpPr>
        <dsp:cNvPr id="0" name=""/>
        <dsp:cNvSpPr/>
      </dsp:nvSpPr>
      <dsp:spPr>
        <a:xfrm>
          <a:off x="0" y="0"/>
          <a:ext cx="2714624" cy="2475852"/>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C00000"/>
              </a:solidFill>
            </a:rPr>
            <a:t>Человеческий капитал </a:t>
          </a:r>
          <a:r>
            <a:rPr lang="ru-RU" sz="1600" b="1" kern="1200" dirty="0" smtClean="0">
              <a:solidFill>
                <a:schemeClr val="tx2"/>
              </a:solidFill>
            </a:rPr>
            <a:t>– </a:t>
          </a:r>
          <a:r>
            <a:rPr lang="ru-RU" sz="1600" b="1" kern="1200" dirty="0" smtClean="0">
              <a:solidFill>
                <a:schemeClr val="tx1"/>
              </a:solidFill>
            </a:rPr>
            <a:t>это вложения, которые увеличивают физические или умственные способности человека.</a:t>
          </a:r>
          <a:endParaRPr lang="ru-RU" sz="1600" b="1" kern="1200" dirty="0">
            <a:solidFill>
              <a:schemeClr val="tx1"/>
            </a:solidFill>
          </a:endParaRPr>
        </a:p>
      </dsp:txBody>
      <dsp:txXfrm>
        <a:off x="0" y="0"/>
        <a:ext cx="2714624" cy="2475852"/>
      </dsp:txXfrm>
    </dsp:sp>
    <dsp:sp modelId="{40473F8A-13D4-4F29-9905-E4E67784CEEE}">
      <dsp:nvSpPr>
        <dsp:cNvPr id="0" name=""/>
        <dsp:cNvSpPr/>
      </dsp:nvSpPr>
      <dsp:spPr>
        <a:xfrm>
          <a:off x="2852745" y="0"/>
          <a:ext cx="2714624" cy="2530106"/>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C00000"/>
              </a:solidFill>
            </a:rPr>
            <a:t>Денежный (собственный) капитал </a:t>
          </a:r>
          <a:r>
            <a:rPr lang="ru-RU" sz="1400" b="1" kern="1200" dirty="0" smtClean="0">
              <a:solidFill>
                <a:schemeClr val="tx2"/>
              </a:solidFill>
            </a:rPr>
            <a:t>– </a:t>
          </a:r>
          <a:r>
            <a:rPr lang="ru-RU" sz="1400" b="1" kern="1200" dirty="0" smtClean="0">
              <a:solidFill>
                <a:schemeClr val="tx1"/>
              </a:solidFill>
            </a:rPr>
            <a:t>денежные средства, предназначенные для использования их в деятельности фирмы для приобретения производительного капитала</a:t>
          </a:r>
          <a:r>
            <a:rPr lang="ru-RU" sz="1400" b="1" kern="1200" dirty="0" smtClean="0">
              <a:solidFill>
                <a:schemeClr val="tx2"/>
              </a:solidFill>
            </a:rPr>
            <a:t>.</a:t>
          </a:r>
          <a:endParaRPr lang="ru-RU" sz="1400" b="1" kern="1200" dirty="0">
            <a:solidFill>
              <a:schemeClr val="tx2"/>
            </a:solidFill>
          </a:endParaRPr>
        </a:p>
      </dsp:txBody>
      <dsp:txXfrm>
        <a:off x="2852745" y="0"/>
        <a:ext cx="2714624" cy="2530106"/>
      </dsp:txXfrm>
    </dsp:sp>
    <dsp:sp modelId="{CEA84556-2FD1-4FD0-BA44-7473E5B855DE}">
      <dsp:nvSpPr>
        <dsp:cNvPr id="0" name=""/>
        <dsp:cNvSpPr/>
      </dsp:nvSpPr>
      <dsp:spPr>
        <a:xfrm>
          <a:off x="5932487" y="0"/>
          <a:ext cx="2714624" cy="2375780"/>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1" kern="1200" dirty="0" smtClean="0">
              <a:solidFill>
                <a:srgbClr val="C00000"/>
              </a:solidFill>
            </a:rPr>
            <a:t>Физический (реальный) – </a:t>
          </a:r>
          <a:r>
            <a:rPr lang="ru-RU" sz="1600" b="1" i="1" kern="1200" dirty="0" smtClean="0">
              <a:solidFill>
                <a:schemeClr val="tx1"/>
              </a:solidFill>
            </a:rPr>
            <a:t>совокупность материальных средств, которые используются в различных фазах производства и увеличивают производительность человеческого труда. </a:t>
          </a:r>
          <a:endParaRPr lang="ru-RU" sz="1600" b="1" kern="1200" dirty="0">
            <a:solidFill>
              <a:schemeClr val="tx1"/>
            </a:solidFill>
          </a:endParaRPr>
        </a:p>
      </dsp:txBody>
      <dsp:txXfrm>
        <a:off x="5932487" y="0"/>
        <a:ext cx="2714624" cy="2375780"/>
      </dsp:txXfrm>
    </dsp:sp>
    <dsp:sp modelId="{17503E6D-DA2C-40C6-B39A-AA381C7AB6AC}">
      <dsp:nvSpPr>
        <dsp:cNvPr id="0" name=""/>
        <dsp:cNvSpPr/>
      </dsp:nvSpPr>
      <dsp:spPr>
        <a:xfrm>
          <a:off x="1493043" y="3019248"/>
          <a:ext cx="2714624" cy="1628775"/>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C00000"/>
              </a:solidFill>
            </a:rPr>
            <a:t>Ссудный (заемный) капитал </a:t>
          </a:r>
          <a:r>
            <a:rPr lang="ru-RU" sz="1600" b="1" kern="1200" dirty="0" smtClean="0">
              <a:solidFill>
                <a:schemeClr val="tx2"/>
              </a:solidFill>
            </a:rPr>
            <a:t>– </a:t>
          </a:r>
          <a:r>
            <a:rPr lang="ru-RU" sz="1600" b="1" kern="1200" dirty="0" smtClean="0">
              <a:solidFill>
                <a:schemeClr val="tx1"/>
              </a:solidFill>
            </a:rPr>
            <a:t>денежные средства, которые могут быть представлены фирме в пользование на строго фиксированное время и под определенный процент. </a:t>
          </a:r>
          <a:endParaRPr lang="ru-RU" sz="1600" b="1" kern="1200" dirty="0">
            <a:solidFill>
              <a:schemeClr val="tx1"/>
            </a:solidFill>
          </a:endParaRPr>
        </a:p>
      </dsp:txBody>
      <dsp:txXfrm>
        <a:off x="1493043" y="3019248"/>
        <a:ext cx="2714624" cy="1628775"/>
      </dsp:txXfrm>
    </dsp:sp>
    <dsp:sp modelId="{C2179954-B8FA-4249-BB0E-C501921E9788}">
      <dsp:nvSpPr>
        <dsp:cNvPr id="0" name=""/>
        <dsp:cNvSpPr/>
      </dsp:nvSpPr>
      <dsp:spPr>
        <a:xfrm>
          <a:off x="4479131" y="3019248"/>
          <a:ext cx="2714624" cy="1628775"/>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C00000"/>
              </a:solidFill>
            </a:rPr>
            <a:t>Юридический капитал </a:t>
          </a:r>
          <a:r>
            <a:rPr lang="ru-RU" sz="1600" kern="1200" dirty="0" smtClean="0"/>
            <a:t>– </a:t>
          </a:r>
          <a:r>
            <a:rPr lang="ru-RU" sz="1600" b="1" kern="1200" dirty="0" smtClean="0">
              <a:solidFill>
                <a:schemeClr val="tx1"/>
              </a:solidFill>
            </a:rPr>
            <a:t>совокупность прав распоряжения некоторыми ценностями, эти права дают их обладателям доход без вложения соответствующего труда.</a:t>
          </a:r>
          <a:endParaRPr lang="ru-RU" sz="1600" b="1" kern="1200" dirty="0">
            <a:solidFill>
              <a:schemeClr val="tx1"/>
            </a:solidFill>
          </a:endParaRPr>
        </a:p>
      </dsp:txBody>
      <dsp:txXfrm>
        <a:off x="4479131" y="3019248"/>
        <a:ext cx="2714624" cy="162877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747F9B-2FA1-411E-B0B6-888EFA2DF967}" type="datetimeFigureOut">
              <a:rPr lang="ru-RU" smtClean="0"/>
              <a:t>24.11.2022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84476-722A-4102-A5A1-853E92982CC8}" type="slidenum">
              <a:rPr lang="ru-RU" smtClean="0"/>
              <a:t>‹#›</a:t>
            </a:fld>
            <a:endParaRPr lang="ru-RU"/>
          </a:p>
        </p:txBody>
      </p:sp>
    </p:spTree>
    <p:extLst>
      <p:ext uri="{BB962C8B-B14F-4D97-AF65-F5344CB8AC3E}">
        <p14:creationId xmlns:p14="http://schemas.microsoft.com/office/powerpoint/2010/main" val="360295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9767385-5417-4B1C-BFC8-D41288BCAA55}"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2924858F-398A-45C7-ACFB-6C6BE5C95363}" type="datetimeFigureOut">
              <a:rPr lang="ru-RU"/>
              <a:pPr>
                <a:defRPr/>
              </a:pPr>
              <a:t>24.11.2022</a:t>
            </a:fld>
            <a:endParaRPr lang="ru-RU" dirty="0"/>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7AB4FBCE-9BE6-43BC-A3E2-26DAB135F921}"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41E023B5-63E7-497E-A1EE-A6F600045FA2}" type="datetimeFigureOut">
              <a:rPr lang="ru-RU"/>
              <a:pPr>
                <a:defRPr/>
              </a:pPr>
              <a:t>24.11.2022</a:t>
            </a:fld>
            <a:endParaRPr lang="ru-RU" dirty="0"/>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7F1656A4-5240-4DDD-BF0E-7DE7FC1C1E3F}"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8C9685E1-34BB-406B-94B5-B69926356620}" type="datetimeFigureOut">
              <a:rPr lang="ru-RU"/>
              <a:pPr>
                <a:defRPr/>
              </a:pPr>
              <a:t>24.11.2022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BCD200C-8428-47B1-94F3-D55D1B500958}"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934443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50327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alibri"/>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153943555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481254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Tree>
    <p:extLst>
      <p:ext uri="{BB962C8B-B14F-4D97-AF65-F5344CB8AC3E}">
        <p14:creationId xmlns:p14="http://schemas.microsoft.com/office/powerpoint/2010/main" val="3227656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78420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981881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0350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5DE31808-5B0D-4679-BFC0-47929B611A50}" type="datetimeFigureOut">
              <a:rPr lang="ru-RU"/>
              <a:pPr>
                <a:defRPr/>
              </a:pPr>
              <a:t>24.11.2022</a:t>
            </a:fld>
            <a:endParaRPr lang="ru-RU" dirty="0"/>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6E304C50-CD14-4DA6-9360-2DD8703D139E}" type="slidenum">
              <a:rPr lang="ru-RU"/>
              <a:pPr>
                <a:defRPr/>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1502779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508056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952942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638897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693788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Franklin Gothic Book"/>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244404805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432044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Tree>
    <p:extLst>
      <p:ext uri="{BB962C8B-B14F-4D97-AF65-F5344CB8AC3E}">
        <p14:creationId xmlns:p14="http://schemas.microsoft.com/office/powerpoint/2010/main" val="287985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14748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425032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67D28220-9947-40AA-92E2-F3A295D36AE6}" type="datetimeFigureOut">
              <a:rPr lang="ru-RU"/>
              <a:pPr>
                <a:defRPr/>
              </a:pPr>
              <a:t>24.11.2022</a:t>
            </a:fld>
            <a:endParaRPr lang="ru-RU" dirty="0"/>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8A777F69-4267-4C9D-B61F-215FA4DB01E6}"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156459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221232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390257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664010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998589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480707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Franklin Gothic Book"/>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241226222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940564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Tree>
    <p:extLst>
      <p:ext uri="{BB962C8B-B14F-4D97-AF65-F5344CB8AC3E}">
        <p14:creationId xmlns:p14="http://schemas.microsoft.com/office/powerpoint/2010/main" val="1314477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56925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29B48257-53D7-4278-A879-8D025595B98B}" type="datetimeFigureOut">
              <a:rPr lang="ru-RU"/>
              <a:pPr>
                <a:defRPr/>
              </a:pPr>
              <a:t>24.11.2022</a:t>
            </a:fld>
            <a:endParaRPr lang="ru-RU" dirty="0"/>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577BD1A5-6441-4B3F-9F47-C3B1253B5262}" type="slidenum">
              <a:rPr lang="ru-RU"/>
              <a:pPr>
                <a:defRPr/>
              </a:pPr>
              <a:t>‹#›</a:t>
            </a:fld>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4174362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9213255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2822373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260038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766165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2738890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546113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Franklin Gothic Book"/>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281715688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644125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Tree>
    <p:extLst>
      <p:ext uri="{BB962C8B-B14F-4D97-AF65-F5344CB8AC3E}">
        <p14:creationId xmlns:p14="http://schemas.microsoft.com/office/powerpoint/2010/main" val="270392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2B0844F4-5A3A-43C8-A270-5AABF7994D8B}" type="datetimeFigureOut">
              <a:rPr lang="ru-RU"/>
              <a:pPr>
                <a:defRPr/>
              </a:pPr>
              <a:t>24.11.2022</a:t>
            </a:fld>
            <a:endParaRPr lang="ru-RU" dirty="0"/>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2E7F40DB-EF81-472C-A2F4-4DF5B2D884CD}" type="slidenum">
              <a:rPr lang="ru-RU"/>
              <a:pPr>
                <a:defRPr/>
              </a:pPr>
              <a:t>‹#›</a:t>
            </a:fld>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7453631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7358782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7095414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1535299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876251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3263860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11435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3443863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Franklin Gothic Book"/>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4174467401"/>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12414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E0D7506C-0A50-4FAB-865D-958ADD6A1D8F}" type="datetimeFigureOut">
              <a:rPr lang="ru-RU"/>
              <a:pPr>
                <a:defRPr/>
              </a:pPr>
              <a:t>24.11.2022</a:t>
            </a:fld>
            <a:endParaRPr lang="ru-RU" dirty="0"/>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32E07F60-6704-43EF-AD53-AB8AC6E488D1}" type="slidenum">
              <a:rPr lang="ru-RU"/>
              <a:pPr>
                <a:defRPr/>
              </a:pPr>
              <a:t>‹#›</a:t>
            </a:fld>
            <a:endParaRPr lang="ru-RU"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Tree>
    <p:extLst>
      <p:ext uri="{BB962C8B-B14F-4D97-AF65-F5344CB8AC3E}">
        <p14:creationId xmlns:p14="http://schemas.microsoft.com/office/powerpoint/2010/main" val="27516849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9161740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301415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42273531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13323726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7432616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F0A22E">
                    <a:shade val="75000"/>
                  </a:srgbClr>
                </a:solidFill>
              </a:rPr>
              <a:pPr/>
              <a:t>24.11.2022</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61822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B44008B9-F214-4B82-B253-124CDEF22412}" type="datetimeFigureOut">
              <a:rPr lang="ru-RU"/>
              <a:pPr>
                <a:defRPr/>
              </a:pPr>
              <a:t>24.11.2022</a:t>
            </a:fld>
            <a:endParaRPr lang="ru-RU" dirty="0"/>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5AB41FA7-4D00-4D90-8C31-161C74DCB4D8}"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3DCC3E93-6F86-45C7-BF24-946A6C258E8F}" type="datetimeFigureOut">
              <a:rPr lang="ru-RU"/>
              <a:pPr>
                <a:defRPr/>
              </a:pPr>
              <a:t>24.11.2022</a:t>
            </a:fld>
            <a:endParaRPr lang="ru-RU" dirty="0"/>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BAFF1DD4-FECB-43EA-8B0F-631821A4F284}"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1AAF0444-03AC-4863-935B-195AF76A622B}" type="datetimeFigureOut">
              <a:rPr lang="ru-RU"/>
              <a:pPr>
                <a:defRPr/>
              </a:pPr>
              <a:t>24.11.2022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80B7B064-E59E-49BF-B332-A1645A7D149D}"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4DA5A088-D782-4A56-B199-36A01CD8BD98}" type="datetimeFigureOut">
              <a:rPr lang="ru-RU"/>
              <a:pPr>
                <a:defRPr/>
              </a:pPr>
              <a:t>24.11.2022</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57A99F72-0756-4EF2-AB58-9AB2170AFD5D}" type="slidenum">
              <a:rPr lang="ru-RU"/>
              <a:pPr>
                <a:defRPr/>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47" r:id="rId4"/>
    <p:sldLayoutId id="2147483951" r:id="rId5"/>
    <p:sldLayoutId id="2147483946" r:id="rId6"/>
    <p:sldLayoutId id="2147483952" r:id="rId7"/>
    <p:sldLayoutId id="2147483953" r:id="rId8"/>
    <p:sldLayoutId id="2147483954" r:id="rId9"/>
    <p:sldLayoutId id="2147483945" r:id="rId10"/>
    <p:sldLayoutId id="2147483955"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auto">
              <a:spcBef>
                <a:spcPts val="0"/>
              </a:spcBef>
              <a:spcAft>
                <a:spcPts val="0"/>
              </a:spcAft>
            </a:pPr>
            <a:fld id="{5B106E36-FD25-4E2D-B0AA-010F637433A0}" type="datetimeFigureOut">
              <a:rPr lang="ru-RU" smtClean="0">
                <a:solidFill>
                  <a:srgbClr val="F0A22E">
                    <a:shade val="75000"/>
                  </a:srgbClr>
                </a:solidFill>
                <a:latin typeface="Calibri"/>
              </a:rPr>
              <a:pPr fontAlgn="auto">
                <a:spcBef>
                  <a:spcPts val="0"/>
                </a:spcBef>
                <a:spcAft>
                  <a:spcPts val="0"/>
                </a:spcAft>
              </a:pPr>
              <a:t>24.11.2022</a:t>
            </a:fld>
            <a:endParaRPr lang="ru-RU">
              <a:solidFill>
                <a:srgbClr val="F0A22E">
                  <a:shade val="75000"/>
                </a:srgbClr>
              </a:solidFill>
              <a:latin typeface="Calibri"/>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endParaRPr lang="ru-RU">
              <a:solidFill>
                <a:srgbClr val="F0A22E">
                  <a:shade val="75000"/>
                </a:srgbClr>
              </a:solidFill>
              <a:latin typeface="Calibri"/>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fld id="{725C68B6-61C2-468F-89AB-4B9F7531AA68}" type="slidenum">
              <a:rPr lang="ru-RU" smtClean="0">
                <a:solidFill>
                  <a:srgbClr val="F0A22E">
                    <a:shade val="75000"/>
                  </a:srgbClr>
                </a:solidFill>
                <a:latin typeface="Calibri"/>
              </a:rPr>
              <a:pPr fontAlgn="auto">
                <a:spcBef>
                  <a:spcPts val="0"/>
                </a:spcBef>
                <a:spcAft>
                  <a:spcPts val="0"/>
                </a:spcAft>
              </a:pPr>
              <a:t>‹#›</a:t>
            </a:fld>
            <a:endParaRPr lang="ru-RU">
              <a:solidFill>
                <a:srgbClr val="F0A22E">
                  <a:shade val="75000"/>
                </a:srgbClr>
              </a:solidFill>
              <a:latin typeface="Calibri"/>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Tree>
    <p:extLst>
      <p:ext uri="{BB962C8B-B14F-4D97-AF65-F5344CB8AC3E}">
        <p14:creationId xmlns:p14="http://schemas.microsoft.com/office/powerpoint/2010/main" val="82709"/>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auto">
              <a:spcBef>
                <a:spcPts val="0"/>
              </a:spcBef>
              <a:spcAft>
                <a:spcPts val="0"/>
              </a:spcAft>
            </a:pPr>
            <a:fld id="{5B106E36-FD25-4E2D-B0AA-010F637433A0}" type="datetimeFigureOut">
              <a:rPr lang="ru-RU" smtClean="0">
                <a:solidFill>
                  <a:srgbClr val="F0A22E">
                    <a:shade val="75000"/>
                  </a:srgbClr>
                </a:solidFill>
                <a:latin typeface="Franklin Gothic Book"/>
              </a:rPr>
              <a:pPr fontAlgn="auto">
                <a:spcBef>
                  <a:spcPts val="0"/>
                </a:spcBef>
                <a:spcAft>
                  <a:spcPts val="0"/>
                </a:spcAft>
              </a:pPr>
              <a:t>24.11.2022</a:t>
            </a:fld>
            <a:endParaRPr lang="ru-RU">
              <a:solidFill>
                <a:srgbClr val="F0A22E">
                  <a:shade val="75000"/>
                </a:srgbClr>
              </a:solidFill>
              <a:latin typeface="Franklin Gothic Book"/>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endParaRPr lang="ru-RU">
              <a:solidFill>
                <a:srgbClr val="F0A22E">
                  <a:shade val="75000"/>
                </a:srgbClr>
              </a:solidFill>
              <a:latin typeface="Franklin Gothic Book"/>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fld id="{725C68B6-61C2-468F-89AB-4B9F7531AA68}" type="slidenum">
              <a:rPr lang="ru-RU" smtClean="0">
                <a:solidFill>
                  <a:srgbClr val="F0A22E">
                    <a:shade val="75000"/>
                  </a:srgbClr>
                </a:solidFill>
                <a:latin typeface="Franklin Gothic Book"/>
              </a:rPr>
              <a:pPr fontAlgn="auto">
                <a:spcBef>
                  <a:spcPts val="0"/>
                </a:spcBef>
                <a:spcAft>
                  <a:spcPts val="0"/>
                </a:spcAft>
              </a:pPr>
              <a:t>‹#›</a:t>
            </a:fld>
            <a:endParaRPr lang="ru-RU">
              <a:solidFill>
                <a:srgbClr val="F0A22E">
                  <a:shade val="75000"/>
                </a:srgbClr>
              </a:solidFill>
              <a:latin typeface="Franklin Gothic Book"/>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Tree>
    <p:extLst>
      <p:ext uri="{BB962C8B-B14F-4D97-AF65-F5344CB8AC3E}">
        <p14:creationId xmlns:p14="http://schemas.microsoft.com/office/powerpoint/2010/main" val="54577201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auto">
              <a:spcBef>
                <a:spcPts val="0"/>
              </a:spcBef>
              <a:spcAft>
                <a:spcPts val="0"/>
              </a:spcAft>
            </a:pPr>
            <a:fld id="{5B106E36-FD25-4E2D-B0AA-010F637433A0}" type="datetimeFigureOut">
              <a:rPr lang="ru-RU" smtClean="0">
                <a:solidFill>
                  <a:srgbClr val="F0A22E">
                    <a:shade val="75000"/>
                  </a:srgbClr>
                </a:solidFill>
                <a:latin typeface="Franklin Gothic Book"/>
              </a:rPr>
              <a:pPr fontAlgn="auto">
                <a:spcBef>
                  <a:spcPts val="0"/>
                </a:spcBef>
                <a:spcAft>
                  <a:spcPts val="0"/>
                </a:spcAft>
              </a:pPr>
              <a:t>24.11.2022</a:t>
            </a:fld>
            <a:endParaRPr lang="ru-RU">
              <a:solidFill>
                <a:srgbClr val="F0A22E">
                  <a:shade val="75000"/>
                </a:srgbClr>
              </a:solidFill>
              <a:latin typeface="Franklin Gothic Book"/>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endParaRPr lang="ru-RU">
              <a:solidFill>
                <a:srgbClr val="F0A22E">
                  <a:shade val="75000"/>
                </a:srgbClr>
              </a:solidFill>
              <a:latin typeface="Franklin Gothic Book"/>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fld id="{725C68B6-61C2-468F-89AB-4B9F7531AA68}" type="slidenum">
              <a:rPr lang="ru-RU" smtClean="0">
                <a:solidFill>
                  <a:srgbClr val="F0A22E">
                    <a:shade val="75000"/>
                  </a:srgbClr>
                </a:solidFill>
                <a:latin typeface="Franklin Gothic Book"/>
              </a:rPr>
              <a:pPr fontAlgn="auto">
                <a:spcBef>
                  <a:spcPts val="0"/>
                </a:spcBef>
                <a:spcAft>
                  <a:spcPts val="0"/>
                </a:spcAft>
              </a:pPr>
              <a:t>‹#›</a:t>
            </a:fld>
            <a:endParaRPr lang="ru-RU">
              <a:solidFill>
                <a:srgbClr val="F0A22E">
                  <a:shade val="75000"/>
                </a:srgbClr>
              </a:solidFill>
              <a:latin typeface="Franklin Gothic Book"/>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Tree>
    <p:extLst>
      <p:ext uri="{BB962C8B-B14F-4D97-AF65-F5344CB8AC3E}">
        <p14:creationId xmlns:p14="http://schemas.microsoft.com/office/powerpoint/2010/main" val="139505796"/>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auto">
              <a:spcBef>
                <a:spcPts val="0"/>
              </a:spcBef>
              <a:spcAft>
                <a:spcPts val="0"/>
              </a:spcAft>
            </a:pPr>
            <a:fld id="{5B106E36-FD25-4E2D-B0AA-010F637433A0}" type="datetimeFigureOut">
              <a:rPr lang="ru-RU" smtClean="0">
                <a:solidFill>
                  <a:srgbClr val="F0A22E">
                    <a:shade val="75000"/>
                  </a:srgbClr>
                </a:solidFill>
                <a:latin typeface="Franklin Gothic Book"/>
              </a:rPr>
              <a:pPr fontAlgn="auto">
                <a:spcBef>
                  <a:spcPts val="0"/>
                </a:spcBef>
                <a:spcAft>
                  <a:spcPts val="0"/>
                </a:spcAft>
              </a:pPr>
              <a:t>24.11.2022</a:t>
            </a:fld>
            <a:endParaRPr lang="ru-RU">
              <a:solidFill>
                <a:srgbClr val="F0A22E">
                  <a:shade val="75000"/>
                </a:srgbClr>
              </a:solidFill>
              <a:latin typeface="Franklin Gothic Book"/>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endParaRPr lang="ru-RU">
              <a:solidFill>
                <a:srgbClr val="F0A22E">
                  <a:shade val="75000"/>
                </a:srgbClr>
              </a:solidFill>
              <a:latin typeface="Franklin Gothic Book"/>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fld id="{725C68B6-61C2-468F-89AB-4B9F7531AA68}" type="slidenum">
              <a:rPr lang="ru-RU" smtClean="0">
                <a:solidFill>
                  <a:srgbClr val="F0A22E">
                    <a:shade val="75000"/>
                  </a:srgbClr>
                </a:solidFill>
                <a:latin typeface="Franklin Gothic Book"/>
              </a:rPr>
              <a:pPr fontAlgn="auto">
                <a:spcBef>
                  <a:spcPts val="0"/>
                </a:spcBef>
                <a:spcAft>
                  <a:spcPts val="0"/>
                </a:spcAft>
              </a:pPr>
              <a:t>‹#›</a:t>
            </a:fld>
            <a:endParaRPr lang="ru-RU">
              <a:solidFill>
                <a:srgbClr val="F0A22E">
                  <a:shade val="75000"/>
                </a:srgbClr>
              </a:solidFill>
              <a:latin typeface="Franklin Gothic Book"/>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Tree>
    <p:extLst>
      <p:ext uri="{BB962C8B-B14F-4D97-AF65-F5344CB8AC3E}">
        <p14:creationId xmlns:p14="http://schemas.microsoft.com/office/powerpoint/2010/main" val="101539283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auto">
              <a:spcBef>
                <a:spcPts val="0"/>
              </a:spcBef>
              <a:spcAft>
                <a:spcPts val="0"/>
              </a:spcAft>
            </a:pPr>
            <a:fld id="{5B106E36-FD25-4E2D-B0AA-010F637433A0}" type="datetimeFigureOut">
              <a:rPr lang="ru-RU" smtClean="0">
                <a:solidFill>
                  <a:srgbClr val="F0A22E">
                    <a:shade val="75000"/>
                  </a:srgbClr>
                </a:solidFill>
                <a:latin typeface="Franklin Gothic Book"/>
              </a:rPr>
              <a:pPr fontAlgn="auto">
                <a:spcBef>
                  <a:spcPts val="0"/>
                </a:spcBef>
                <a:spcAft>
                  <a:spcPts val="0"/>
                </a:spcAft>
              </a:pPr>
              <a:t>24.11.2022</a:t>
            </a:fld>
            <a:endParaRPr lang="ru-RU">
              <a:solidFill>
                <a:srgbClr val="F0A22E">
                  <a:shade val="75000"/>
                </a:srgbClr>
              </a:solidFill>
              <a:latin typeface="Franklin Gothic Book"/>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endParaRPr lang="ru-RU">
              <a:solidFill>
                <a:srgbClr val="F0A22E">
                  <a:shade val="75000"/>
                </a:srgbClr>
              </a:solidFill>
              <a:latin typeface="Franklin Gothic Book"/>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fld id="{725C68B6-61C2-468F-89AB-4B9F7531AA68}" type="slidenum">
              <a:rPr lang="ru-RU" smtClean="0">
                <a:solidFill>
                  <a:srgbClr val="F0A22E">
                    <a:shade val="75000"/>
                  </a:srgbClr>
                </a:solidFill>
                <a:latin typeface="Franklin Gothic Book"/>
              </a:rPr>
              <a:pPr fontAlgn="auto">
                <a:spcBef>
                  <a:spcPts val="0"/>
                </a:spcBef>
                <a:spcAft>
                  <a:spcPts val="0"/>
                </a:spcAft>
              </a:pPr>
              <a:t>‹#›</a:t>
            </a:fld>
            <a:endParaRPr lang="ru-RU">
              <a:solidFill>
                <a:srgbClr val="F0A22E">
                  <a:shade val="75000"/>
                </a:srgbClr>
              </a:solidFill>
              <a:latin typeface="Franklin Gothic Book"/>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Tree>
    <p:extLst>
      <p:ext uri="{BB962C8B-B14F-4D97-AF65-F5344CB8AC3E}">
        <p14:creationId xmlns:p14="http://schemas.microsoft.com/office/powerpoint/2010/main" val="943944057"/>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_________Microsoft_Word.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060848"/>
            <a:ext cx="8458200" cy="4797152"/>
          </a:xfrm>
        </p:spPr>
        <p:txBody>
          <a:bodyPr>
            <a:normAutofit fontScale="90000"/>
          </a:bodyPr>
          <a:lstStyle/>
          <a:p>
            <a:pPr eaLnBrk="1" fontAlgn="auto" hangingPunct="1">
              <a:spcAft>
                <a:spcPts val="0"/>
              </a:spcAft>
              <a:defRPr/>
            </a:pPr>
            <a:r>
              <a:rPr lang="ru-RU" b="1" cap="none" dirty="0" smtClean="0"/>
              <a:t>1. Общая характеристика и особенности рынка труда</a:t>
            </a:r>
            <a:br>
              <a:rPr lang="ru-RU" b="1" cap="none" dirty="0" smtClean="0"/>
            </a:br>
            <a:r>
              <a:rPr lang="ru-RU" b="1" cap="none" dirty="0" smtClean="0"/>
              <a:t>2. Спрос и предложение рабочей силы. Экономическая природа заработной платы</a:t>
            </a:r>
            <a:br>
              <a:rPr lang="ru-RU" b="1" cap="none" dirty="0" smtClean="0"/>
            </a:br>
            <a:r>
              <a:rPr lang="ru-RU" b="1" cap="none" dirty="0" smtClean="0"/>
              <a:t>3. </a:t>
            </a:r>
            <a:r>
              <a:rPr lang="ru-RU" b="1" cap="none" dirty="0"/>
              <a:t>Особенности земли как фактора производства</a:t>
            </a:r>
            <a:br>
              <a:rPr lang="ru-RU" b="1" cap="none" dirty="0"/>
            </a:br>
            <a:r>
              <a:rPr lang="ru-RU" b="1" cap="none" dirty="0"/>
              <a:t>4. Земельная рента и ее виды</a:t>
            </a:r>
            <a:br>
              <a:rPr lang="ru-RU" b="1" cap="none" dirty="0"/>
            </a:br>
            <a:r>
              <a:rPr lang="ru-RU" b="1" cap="none" dirty="0"/>
              <a:t>5. Особенности функционирования рынка капитала</a:t>
            </a:r>
            <a:br>
              <a:rPr lang="ru-RU" b="1" cap="none" dirty="0"/>
            </a:br>
            <a:r>
              <a:rPr lang="ru-RU" b="1" cap="none" dirty="0" smtClean="0">
                <a:solidFill>
                  <a:schemeClr val="tx1"/>
                </a:solidFill>
              </a:rPr>
              <a:t/>
            </a:r>
            <a:br>
              <a:rPr lang="ru-RU" b="1" cap="none" dirty="0" smtClean="0">
                <a:solidFill>
                  <a:schemeClr val="tx1"/>
                </a:solidFill>
              </a:rPr>
            </a:br>
            <a:r>
              <a:rPr lang="ru-RU" dirty="0" smtClean="0"/>
              <a:t/>
            </a:r>
            <a:br>
              <a:rPr lang="ru-RU" dirty="0" smtClean="0"/>
            </a:br>
            <a:endParaRPr lang="ru-RU" dirty="0"/>
          </a:p>
        </p:txBody>
      </p:sp>
      <p:sp>
        <p:nvSpPr>
          <p:cNvPr id="3" name="Подзаголовок 2"/>
          <p:cNvSpPr>
            <a:spLocks noGrp="1"/>
          </p:cNvSpPr>
          <p:nvPr>
            <p:ph type="subTitle" idx="1"/>
          </p:nvPr>
        </p:nvSpPr>
        <p:spPr>
          <a:xfrm>
            <a:off x="251520" y="332656"/>
            <a:ext cx="8568952" cy="1800200"/>
          </a:xfrm>
        </p:spPr>
        <p:txBody>
          <a:bodyPr>
            <a:noAutofit/>
          </a:bodyPr>
          <a:lstStyle/>
          <a:p>
            <a:pPr algn="ctr" eaLnBrk="1" fontAlgn="auto" hangingPunct="1">
              <a:spcAft>
                <a:spcPts val="0"/>
              </a:spcAft>
              <a:defRPr/>
            </a:pPr>
            <a:r>
              <a:rPr lang="ru-RU" sz="2800" smtClean="0">
                <a:solidFill>
                  <a:srgbClr val="C00000"/>
                </a:solidFill>
                <a:effectLst>
                  <a:reflection blurRad="12700" stA="48000" endA="300" endPos="55000" dir="5400000" sy="-90000" algn="bl" rotWithShape="0"/>
                </a:effectLst>
                <a:latin typeface="+mj-lt"/>
                <a:ea typeface="+mj-ea"/>
                <a:cs typeface="+mj-cs"/>
              </a:rPr>
              <a:t>Тема </a:t>
            </a:r>
            <a:r>
              <a:rPr lang="ru-RU" sz="2800">
                <a:solidFill>
                  <a:srgbClr val="C00000"/>
                </a:solidFill>
                <a:effectLst>
                  <a:reflection blurRad="12700" stA="48000" endA="300" endPos="55000" dir="5400000" sy="-90000" algn="bl" rotWithShape="0"/>
                </a:effectLst>
                <a:latin typeface="+mj-lt"/>
                <a:ea typeface="+mj-ea"/>
                <a:cs typeface="+mj-cs"/>
              </a:rPr>
              <a:t>7</a:t>
            </a:r>
            <a:r>
              <a:rPr lang="ru-RU" sz="2800" smtClean="0">
                <a:solidFill>
                  <a:srgbClr val="C00000"/>
                </a:solidFill>
                <a:effectLst>
                  <a:reflection blurRad="12700" stA="48000" endA="300" endPos="55000" dir="5400000" sy="-90000" algn="bl" rotWithShape="0"/>
                </a:effectLst>
                <a:latin typeface="+mj-lt"/>
                <a:ea typeface="+mj-ea"/>
                <a:cs typeface="+mj-cs"/>
              </a:rPr>
              <a:t>. </a:t>
            </a:r>
            <a:r>
              <a:rPr lang="ru-RU" sz="2800" cap="all" dirty="0">
                <a:solidFill>
                  <a:srgbClr val="C00000"/>
                </a:solidFill>
                <a:effectLst>
                  <a:reflection blurRad="12700" stA="48000" endA="300" endPos="55000" dir="5400000" sy="-90000" algn="bl" rotWithShape="0"/>
                </a:effectLst>
                <a:latin typeface="+mj-lt"/>
                <a:ea typeface="+mj-ea"/>
                <a:cs typeface="+mj-cs"/>
              </a:rPr>
              <a:t>Рынки факторов производства и формирование факторных</a:t>
            </a:r>
          </a:p>
          <a:p>
            <a:pPr algn="ctr" eaLnBrk="1" fontAlgn="auto" hangingPunct="1">
              <a:spcAft>
                <a:spcPts val="0"/>
              </a:spcAft>
              <a:defRPr/>
            </a:pPr>
            <a:r>
              <a:rPr lang="ru-RU" sz="2800" cap="all" dirty="0">
                <a:solidFill>
                  <a:srgbClr val="C00000"/>
                </a:solidFill>
                <a:effectLst>
                  <a:reflection blurRad="12700" stA="48000" endA="300" endPos="55000" dir="5400000" sy="-90000" algn="bl" rotWithShape="0"/>
                </a:effectLst>
                <a:latin typeface="+mj-lt"/>
                <a:ea typeface="+mj-ea"/>
                <a:cs typeface="+mj-cs"/>
              </a:rPr>
              <a:t>доходов </a:t>
            </a:r>
          </a:p>
          <a:p>
            <a:pPr algn="ctr" eaLnBrk="1" fontAlgn="auto" hangingPunct="1">
              <a:spcAft>
                <a:spcPts val="0"/>
              </a:spcAft>
              <a:buFont typeface="Wingdings 2"/>
              <a:buNone/>
              <a:defRPr/>
            </a:pPr>
            <a:r>
              <a:rPr lang="ru-RU" sz="2800" cap="all" dirty="0" smtClean="0">
                <a:solidFill>
                  <a:schemeClr val="accent2">
                    <a:lumMod val="50000"/>
                  </a:schemeClr>
                </a:solidFill>
                <a:effectLst>
                  <a:reflection blurRad="12700" stA="48000" endA="300" endPos="55000" dir="5400000" sy="-90000" algn="bl" rotWithShape="0"/>
                </a:effectLst>
                <a:latin typeface="+mj-lt"/>
                <a:ea typeface="+mj-ea"/>
                <a:cs typeface="+mj-cs"/>
              </a:rPr>
              <a:t>План:</a:t>
            </a:r>
            <a:endParaRPr lang="ru-RU" sz="2800" cap="all" dirty="0">
              <a:solidFill>
                <a:schemeClr val="accent2">
                  <a:lumMod val="50000"/>
                </a:schemeClr>
              </a:solidFill>
              <a:effectLst>
                <a:reflection blurRad="12700" stA="48000" endA="300" endPos="55000" dir="5400000" sy="-9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Содержимое 2"/>
          <p:cNvSpPr>
            <a:spLocks noGrp="1"/>
          </p:cNvSpPr>
          <p:nvPr>
            <p:ph idx="1"/>
          </p:nvPr>
        </p:nvSpPr>
        <p:spPr>
          <a:xfrm>
            <a:off x="285750" y="548681"/>
            <a:ext cx="8705850" cy="5976664"/>
          </a:xfrm>
        </p:spPr>
        <p:txBody>
          <a:bodyPr/>
          <a:lstStyle/>
          <a:p>
            <a:pPr marL="363538" indent="-363538" algn="just" eaLnBrk="1" hangingPunct="1">
              <a:spcBef>
                <a:spcPct val="0"/>
              </a:spcBef>
              <a:buFont typeface="Wingdings 2" pitchFamily="18" charset="2"/>
              <a:buNone/>
            </a:pPr>
            <a:r>
              <a:rPr lang="ru-RU" sz="2800" b="1" dirty="0" smtClean="0">
                <a:solidFill>
                  <a:srgbClr val="C00000"/>
                </a:solidFill>
                <a:latin typeface="+mj-lt"/>
              </a:rPr>
              <a:t>Спрос</a:t>
            </a:r>
            <a:r>
              <a:rPr lang="ru-RU" sz="2800" b="1" dirty="0" smtClean="0">
                <a:latin typeface="+mj-lt"/>
              </a:rPr>
              <a:t>  </a:t>
            </a:r>
            <a:r>
              <a:rPr lang="ru-RU" sz="2800" b="1" dirty="0" smtClean="0">
                <a:solidFill>
                  <a:schemeClr val="tx1"/>
                </a:solidFill>
                <a:latin typeface="+mj-lt"/>
              </a:rPr>
              <a:t>на труд считается </a:t>
            </a:r>
            <a:r>
              <a:rPr lang="ru-RU" sz="2800" b="1" dirty="0" smtClean="0">
                <a:solidFill>
                  <a:srgbClr val="C00000"/>
                </a:solidFill>
                <a:latin typeface="+mj-lt"/>
              </a:rPr>
              <a:t>вторичным</a:t>
            </a:r>
            <a:r>
              <a:rPr lang="ru-RU" sz="2800" b="1" dirty="0" smtClean="0">
                <a:latin typeface="+mj-lt"/>
              </a:rPr>
              <a:t>, </a:t>
            </a:r>
            <a:r>
              <a:rPr lang="ru-RU" sz="2800" b="1" dirty="0" smtClean="0">
                <a:solidFill>
                  <a:schemeClr val="tx1"/>
                </a:solidFill>
                <a:latin typeface="+mj-lt"/>
              </a:rPr>
              <a:t>производным от потребности производства в людских ресурсах  и производительности труда.</a:t>
            </a:r>
          </a:p>
          <a:p>
            <a:pPr marL="363538" indent="-363538" algn="just" eaLnBrk="1" hangingPunct="1">
              <a:spcBef>
                <a:spcPct val="0"/>
              </a:spcBef>
              <a:buFont typeface="Wingdings 2" pitchFamily="18" charset="2"/>
              <a:buNone/>
            </a:pPr>
            <a:r>
              <a:rPr lang="ru-RU" sz="2800" b="1" dirty="0" smtClean="0">
                <a:solidFill>
                  <a:srgbClr val="C00000"/>
                </a:solidFill>
                <a:latin typeface="+mj-lt"/>
              </a:rPr>
              <a:t>Чем больше потребность </a:t>
            </a:r>
            <a:r>
              <a:rPr lang="ru-RU" sz="2800" b="1" dirty="0" smtClean="0">
                <a:solidFill>
                  <a:schemeClr val="tx1"/>
                </a:solidFill>
                <a:latin typeface="+mj-lt"/>
              </a:rPr>
              <a:t>производства в создании новых готовых продуктов, </a:t>
            </a:r>
            <a:r>
              <a:rPr lang="ru-RU" sz="2800" b="1" dirty="0" smtClean="0">
                <a:solidFill>
                  <a:srgbClr val="C00000"/>
                </a:solidFill>
                <a:latin typeface="+mj-lt"/>
              </a:rPr>
              <a:t>тем выше спрос на людские ресурсы – </a:t>
            </a:r>
            <a:r>
              <a:rPr lang="ru-RU" sz="2800" b="1" dirty="0" smtClean="0">
                <a:solidFill>
                  <a:schemeClr val="tx1"/>
                </a:solidFill>
                <a:latin typeface="+mj-lt"/>
              </a:rPr>
              <a:t>труд, т.е  существует прямо пропорциональная зависимость. </a:t>
            </a:r>
          </a:p>
          <a:p>
            <a:pPr marL="363538" indent="-363538" algn="just" eaLnBrk="1" hangingPunct="1">
              <a:spcBef>
                <a:spcPct val="0"/>
              </a:spcBef>
              <a:buFont typeface="Wingdings 2" pitchFamily="18" charset="2"/>
              <a:buNone/>
            </a:pPr>
            <a:r>
              <a:rPr lang="ru-RU" sz="2800" b="1" dirty="0" smtClean="0">
                <a:solidFill>
                  <a:srgbClr val="C00000"/>
                </a:solidFill>
                <a:latin typeface="+mj-lt"/>
              </a:rPr>
              <a:t>Чем выше производительность труда, </a:t>
            </a:r>
            <a:r>
              <a:rPr lang="ru-RU" sz="2800" b="1" dirty="0" smtClean="0">
                <a:solidFill>
                  <a:schemeClr val="tx1"/>
                </a:solidFill>
                <a:latin typeface="+mj-lt"/>
              </a:rPr>
              <a:t>тем меньше спрос на труд, т.е. чем продуктивнее трудятся рабочие, тем больше они производят продукта и тем меньше нужно нанимать рабочей силы,</a:t>
            </a:r>
            <a:r>
              <a:rPr lang="ru-RU" sz="2800" b="1" dirty="0" smtClean="0">
                <a:latin typeface="+mj-lt"/>
              </a:rPr>
              <a:t> </a:t>
            </a:r>
            <a:r>
              <a:rPr lang="ru-RU" sz="2800" b="1" dirty="0" smtClean="0">
                <a:solidFill>
                  <a:srgbClr val="C00000"/>
                </a:solidFill>
                <a:latin typeface="+mj-lt"/>
              </a:rPr>
              <a:t>т.е. существует обратная зависимость.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Группа 14"/>
          <p:cNvGrpSpPr/>
          <p:nvPr/>
        </p:nvGrpSpPr>
        <p:grpSpPr>
          <a:xfrm>
            <a:off x="431959" y="0"/>
            <a:ext cx="3896176" cy="5227092"/>
            <a:chOff x="717679" y="0"/>
            <a:chExt cx="3896176" cy="5227092"/>
          </a:xfrm>
        </p:grpSpPr>
        <p:sp>
          <p:nvSpPr>
            <p:cNvPr id="10" name="TextBox 9"/>
            <p:cNvSpPr txBox="1"/>
            <p:nvPr/>
          </p:nvSpPr>
          <p:spPr>
            <a:xfrm>
              <a:off x="3786182" y="4857760"/>
              <a:ext cx="827673" cy="369332"/>
            </a:xfrm>
            <a:prstGeom prst="rect">
              <a:avLst/>
            </a:prstGeom>
            <a:noFill/>
          </p:spPr>
          <p:txBody>
            <a:bodyPr wrap="square" rtlCol="0">
              <a:spAutoFit/>
            </a:bodyPr>
            <a:lstStyle/>
            <a:p>
              <a:pPr>
                <a:buNone/>
              </a:pPr>
              <a:r>
                <a:rPr lang="en-US" dirty="0" smtClean="0"/>
                <a:t>L</a:t>
              </a:r>
              <a:endParaRPr lang="ru-RU" dirty="0"/>
            </a:p>
          </p:txBody>
        </p:sp>
        <p:grpSp>
          <p:nvGrpSpPr>
            <p:cNvPr id="14" name="Группа 13"/>
            <p:cNvGrpSpPr/>
            <p:nvPr/>
          </p:nvGrpSpPr>
          <p:grpSpPr>
            <a:xfrm>
              <a:off x="717679" y="0"/>
              <a:ext cx="3870038" cy="4814559"/>
              <a:chOff x="931993" y="43201"/>
              <a:chExt cx="3870038" cy="4814559"/>
            </a:xfrm>
          </p:grpSpPr>
          <p:cxnSp>
            <p:nvCxnSpPr>
              <p:cNvPr id="5" name="Прямая со стрелкой 4"/>
              <p:cNvCxnSpPr/>
              <p:nvPr/>
            </p:nvCxnSpPr>
            <p:spPr>
              <a:xfrm>
                <a:off x="1357290" y="2143116"/>
                <a:ext cx="0" cy="2714644"/>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1357290" y="4857760"/>
                <a:ext cx="2714644"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Дуга 7"/>
              <p:cNvSpPr/>
              <p:nvPr/>
            </p:nvSpPr>
            <p:spPr>
              <a:xfrm rot="9930122">
                <a:off x="1587321" y="43201"/>
                <a:ext cx="3214710" cy="4413337"/>
              </a:xfrm>
              <a:prstGeom prst="arc">
                <a:avLst>
                  <a:gd name="adj1" fmla="val 16407490"/>
                  <a:gd name="adj2" fmla="val 62119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TextBox 8"/>
              <p:cNvSpPr txBox="1"/>
              <p:nvPr/>
            </p:nvSpPr>
            <p:spPr>
              <a:xfrm>
                <a:off x="931993" y="2000240"/>
                <a:ext cx="827673" cy="369332"/>
              </a:xfrm>
              <a:prstGeom prst="rect">
                <a:avLst/>
              </a:prstGeom>
              <a:noFill/>
            </p:spPr>
            <p:txBody>
              <a:bodyPr wrap="square" rtlCol="0">
                <a:spAutoFit/>
              </a:bodyPr>
              <a:lstStyle/>
              <a:p>
                <a:pPr>
                  <a:buNone/>
                </a:pPr>
                <a:r>
                  <a:rPr lang="en-US" dirty="0" smtClean="0"/>
                  <a:t>W</a:t>
                </a:r>
                <a:endParaRPr lang="ru-RU" dirty="0"/>
              </a:p>
            </p:txBody>
          </p:sp>
          <p:sp>
            <p:nvSpPr>
              <p:cNvPr id="11" name="TextBox 10"/>
              <p:cNvSpPr txBox="1"/>
              <p:nvPr/>
            </p:nvSpPr>
            <p:spPr>
              <a:xfrm>
                <a:off x="3066640" y="4110981"/>
                <a:ext cx="1357322" cy="369332"/>
              </a:xfrm>
              <a:prstGeom prst="rect">
                <a:avLst/>
              </a:prstGeom>
              <a:noFill/>
            </p:spPr>
            <p:txBody>
              <a:bodyPr wrap="square" rtlCol="0">
                <a:spAutoFit/>
              </a:bodyPr>
              <a:lstStyle/>
              <a:p>
                <a:pPr>
                  <a:buNone/>
                </a:pPr>
                <a:r>
                  <a:rPr lang="ru-RU" dirty="0"/>
                  <a:t> </a:t>
                </a:r>
                <a:r>
                  <a:rPr lang="ru-RU" dirty="0" smtClean="0"/>
                  <a:t>  </a:t>
                </a:r>
                <a:r>
                  <a:rPr lang="en-US" dirty="0" smtClean="0"/>
                  <a:t>D</a:t>
                </a:r>
                <a:r>
                  <a:rPr lang="en-US" sz="1050" dirty="0" smtClean="0"/>
                  <a:t>L</a:t>
                </a:r>
                <a:endParaRPr lang="ru-RU" dirty="0"/>
              </a:p>
            </p:txBody>
          </p:sp>
        </p:grpSp>
      </p:grpSp>
      <p:sp>
        <p:nvSpPr>
          <p:cNvPr id="12" name="Rectangle 5"/>
          <p:cNvSpPr>
            <a:spLocks noGrp="1"/>
          </p:cNvSpPr>
          <p:nvPr>
            <p:ph idx="1"/>
          </p:nvPr>
        </p:nvSpPr>
        <p:spPr>
          <a:xfrm>
            <a:off x="3914298" y="285728"/>
            <a:ext cx="5015420" cy="4756698"/>
          </a:xfrm>
        </p:spPr>
        <p:txBody>
          <a:bodyPr/>
          <a:lstStyle/>
          <a:p>
            <a:pPr marL="363538" indent="-363538" algn="just" eaLnBrk="1" hangingPunct="1">
              <a:spcBef>
                <a:spcPts val="0"/>
              </a:spcBef>
              <a:buFont typeface="Wingdings 2" pitchFamily="18" charset="2"/>
              <a:buNone/>
            </a:pPr>
            <a:r>
              <a:rPr lang="ru-RU" sz="2500" b="1" dirty="0" smtClean="0">
                <a:solidFill>
                  <a:schemeClr val="tx1"/>
                </a:solidFill>
                <a:latin typeface="+mj-lt"/>
              </a:rPr>
              <a:t>Каждая точка на кривой  D показывает, какой будет </a:t>
            </a:r>
            <a:r>
              <a:rPr lang="ru-RU" sz="2500" b="1" dirty="0" smtClean="0">
                <a:solidFill>
                  <a:srgbClr val="C00000"/>
                </a:solidFill>
                <a:latin typeface="+mj-lt"/>
              </a:rPr>
              <a:t>величина спроса </a:t>
            </a:r>
            <a:r>
              <a:rPr lang="ru-RU" sz="2500" b="1" dirty="0" smtClean="0">
                <a:solidFill>
                  <a:schemeClr val="tx1"/>
                </a:solidFill>
                <a:latin typeface="+mj-lt"/>
              </a:rPr>
              <a:t>на труд при определенном уровне заработной платы.</a:t>
            </a:r>
          </a:p>
          <a:p>
            <a:pPr marL="363538" indent="-363538" eaLnBrk="1" hangingPunct="1">
              <a:spcBef>
                <a:spcPts val="0"/>
              </a:spcBef>
              <a:buFont typeface="Wingdings 2" pitchFamily="18" charset="2"/>
              <a:buNone/>
            </a:pPr>
            <a:r>
              <a:rPr lang="ru-RU" sz="2500" b="1" dirty="0" smtClean="0">
                <a:solidFill>
                  <a:schemeClr val="tx1"/>
                </a:solidFill>
                <a:latin typeface="+mj-lt"/>
              </a:rPr>
              <a:t>Конфигурация кривой и ее отрицательный наклон показывают, что более низкой заработной плате соответствует большая величина спроса на труд и наоборот. </a:t>
            </a:r>
            <a:endParaRPr lang="en-US" sz="2500" b="1" dirty="0" smtClean="0">
              <a:solidFill>
                <a:schemeClr val="tx1"/>
              </a:solidFill>
              <a:latin typeface="+mj-lt"/>
            </a:endParaRPr>
          </a:p>
          <a:p>
            <a:pPr marL="358775" eaLnBrk="1" hangingPunct="1">
              <a:spcBef>
                <a:spcPts val="0"/>
              </a:spcBef>
              <a:buFont typeface="Wingdings 2" pitchFamily="18" charset="2"/>
              <a:buNone/>
            </a:pPr>
            <a:r>
              <a:rPr lang="ru-RU" sz="2500" b="1" dirty="0" smtClean="0">
                <a:solidFill>
                  <a:srgbClr val="C00000"/>
                </a:solidFill>
                <a:latin typeface="+mj-lt"/>
              </a:rPr>
              <a:t>Закон спроса </a:t>
            </a:r>
            <a:r>
              <a:rPr lang="ru-RU" sz="2500" b="1" i="1" dirty="0" smtClean="0">
                <a:solidFill>
                  <a:schemeClr val="tx1"/>
                </a:solidFill>
                <a:latin typeface="+mj-lt"/>
              </a:rPr>
              <a:t>на труд гласит: </a:t>
            </a:r>
            <a:r>
              <a:rPr lang="ru-RU" sz="2500" b="1" dirty="0" smtClean="0">
                <a:solidFill>
                  <a:srgbClr val="C00000"/>
                </a:solidFill>
                <a:latin typeface="+mj-lt"/>
              </a:rPr>
              <a:t>чем меньше заработная плата, тем больше величина спроса на труд.</a:t>
            </a:r>
          </a:p>
          <a:p>
            <a:pPr marL="358775" eaLnBrk="1" hangingPunct="1">
              <a:buFont typeface="Wingdings 2" pitchFamily="18" charset="2"/>
              <a:buNone/>
            </a:pPr>
            <a:endParaRPr lang="ru-RU" sz="2600" b="1" i="1" dirty="0" smtClean="0"/>
          </a:p>
          <a:p>
            <a:pPr eaLnBrk="1" hangingPunct="1"/>
            <a:endParaRPr lang="ru-RU" sz="2600" dirty="0" smtClean="0"/>
          </a:p>
        </p:txBody>
      </p:sp>
      <p:sp>
        <p:nvSpPr>
          <p:cNvPr id="13" name="Заголовок 1"/>
          <p:cNvSpPr>
            <a:spLocks noGrp="1"/>
          </p:cNvSpPr>
          <p:nvPr>
            <p:ph type="title"/>
          </p:nvPr>
        </p:nvSpPr>
        <p:spPr>
          <a:xfrm>
            <a:off x="285720" y="5286388"/>
            <a:ext cx="3742624" cy="720797"/>
          </a:xfrm>
        </p:spPr>
        <p:txBody>
          <a:bodyPr>
            <a:normAutofit fontScale="90000"/>
          </a:bodyPr>
          <a:lstStyle/>
          <a:p>
            <a:pPr algn="ctr" eaLnBrk="1" fontAlgn="auto" hangingPunct="1">
              <a:spcAft>
                <a:spcPts val="0"/>
              </a:spcAft>
              <a:defRPr/>
            </a:pPr>
            <a:r>
              <a:rPr lang="ru-RU" sz="2800" b="1" cap="none" dirty="0" smtClean="0">
                <a:solidFill>
                  <a:schemeClr val="tx1"/>
                </a:solidFill>
              </a:rPr>
              <a:t>Рисунок 1 – Кривая спроса на труд</a:t>
            </a:r>
            <a:endParaRPr lang="ru-RU" sz="2800" b="1" cap="none" dirty="0">
              <a:solidFill>
                <a:schemeClr val="tx1"/>
              </a:solidFill>
            </a:endParaRPr>
          </a:p>
        </p:txBody>
      </p:sp>
    </p:spTree>
    <p:extLst>
      <p:ext uri="{BB962C8B-B14F-4D97-AF65-F5344CB8AC3E}">
        <p14:creationId xmlns:p14="http://schemas.microsoft.com/office/powerpoint/2010/main" val="1709717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bwMode="auto">
          <a:xfrm>
            <a:off x="250825" y="260648"/>
            <a:ext cx="8686800" cy="647700"/>
          </a:xfrm>
          <a:noFill/>
        </p:spPr>
        <p:txBody>
          <a:bodyPr wrap="square" lIns="91440" tIns="45720" rIns="91440" bIns="45720" numCol="1" anchorCtr="0" compatLnSpc="1">
            <a:prstTxWarp prst="textNoShape">
              <a:avLst/>
            </a:prstTxWarp>
            <a:noAutofit/>
          </a:bodyPr>
          <a:lstStyle/>
          <a:p>
            <a:pPr algn="ctr"/>
            <a:r>
              <a:rPr lang="ru-RU" sz="3200" b="1" cap="none" dirty="0" smtClean="0">
                <a:solidFill>
                  <a:srgbClr val="C00000"/>
                </a:solidFill>
                <a:effectLst/>
              </a:rPr>
              <a:t>ФАКТОРАМИ РЫНОЧНОГО СПРОСА НА РАБОЧУЮ СИЛУ ЯВЛЯЮТСЯ: </a:t>
            </a:r>
          </a:p>
        </p:txBody>
      </p:sp>
      <p:sp>
        <p:nvSpPr>
          <p:cNvPr id="29698" name="Rectangle 3"/>
          <p:cNvSpPr>
            <a:spLocks noGrp="1"/>
          </p:cNvSpPr>
          <p:nvPr>
            <p:ph type="body" idx="4294967295"/>
          </p:nvPr>
        </p:nvSpPr>
        <p:spPr>
          <a:xfrm>
            <a:off x="304800" y="1052513"/>
            <a:ext cx="8686800" cy="5400675"/>
          </a:xfrm>
        </p:spPr>
        <p:txBody>
          <a:bodyPr/>
          <a:lstStyle/>
          <a:p>
            <a:pPr>
              <a:lnSpc>
                <a:spcPct val="80000"/>
              </a:lnSpc>
              <a:buClrTx/>
              <a:buSzPct val="100000"/>
              <a:buFont typeface="Times New Roman" panose="02020603050405020304" pitchFamily="18" charset="0"/>
              <a:buChar char="‒"/>
            </a:pPr>
            <a:r>
              <a:rPr lang="ru-RU" sz="2200" b="1" dirty="0" smtClean="0">
                <a:solidFill>
                  <a:schemeClr val="tx1"/>
                </a:solidFill>
                <a:latin typeface="+mj-lt"/>
              </a:rPr>
              <a:t>величина спроса на товары и услуги, производимые работниками, ибо спрос на любой ресурс, в том числе и на ресурсы труда, производен от спроса на блага, выпускаемые ими;</a:t>
            </a:r>
          </a:p>
          <a:p>
            <a:pPr>
              <a:lnSpc>
                <a:spcPct val="80000"/>
              </a:lnSpc>
              <a:buClrTx/>
              <a:buSzPct val="100000"/>
              <a:buFont typeface="Times New Roman" panose="02020603050405020304" pitchFamily="18" charset="0"/>
              <a:buChar char="‒"/>
            </a:pPr>
            <a:r>
              <a:rPr lang="ru-RU" sz="2200" b="1" dirty="0" smtClean="0">
                <a:solidFill>
                  <a:schemeClr val="tx1"/>
                </a:solidFill>
                <a:latin typeface="+mj-lt"/>
              </a:rPr>
              <a:t>уровень заработной платы;</a:t>
            </a:r>
          </a:p>
          <a:p>
            <a:pPr>
              <a:lnSpc>
                <a:spcPct val="80000"/>
              </a:lnSpc>
              <a:buClrTx/>
              <a:buSzPct val="100000"/>
              <a:buFont typeface="Times New Roman" panose="02020603050405020304" pitchFamily="18" charset="0"/>
              <a:buChar char="‒"/>
            </a:pPr>
            <a:r>
              <a:rPr lang="ru-RU" sz="2200" b="1" dirty="0" smtClean="0">
                <a:solidFill>
                  <a:schemeClr val="tx1"/>
                </a:solidFill>
                <a:latin typeface="+mj-lt"/>
              </a:rPr>
              <a:t>степень </a:t>
            </a:r>
            <a:r>
              <a:rPr lang="ru-RU" sz="2200" b="1" dirty="0" err="1" smtClean="0">
                <a:solidFill>
                  <a:schemeClr val="tx1"/>
                </a:solidFill>
                <a:latin typeface="+mj-lt"/>
              </a:rPr>
              <a:t>заменяемости</a:t>
            </a:r>
            <a:r>
              <a:rPr lang="ru-RU" sz="2200" b="1" dirty="0" smtClean="0">
                <a:solidFill>
                  <a:schemeClr val="tx1"/>
                </a:solidFill>
                <a:latin typeface="+mj-lt"/>
              </a:rPr>
              <a:t> капитала трудом в процессе производства;</a:t>
            </a:r>
          </a:p>
          <a:p>
            <a:pPr>
              <a:lnSpc>
                <a:spcPct val="80000"/>
              </a:lnSpc>
              <a:buClrTx/>
              <a:buSzPct val="100000"/>
              <a:buFont typeface="Times New Roman" panose="02020603050405020304" pitchFamily="18" charset="0"/>
              <a:buChar char="‒"/>
            </a:pPr>
            <a:r>
              <a:rPr lang="ru-RU" sz="2200" b="1" dirty="0" smtClean="0">
                <a:solidFill>
                  <a:schemeClr val="tx1"/>
                </a:solidFill>
                <a:latin typeface="+mj-lt"/>
              </a:rPr>
              <a:t>фаза экономического цикла: в фазе подъема спрос на трудовые услуги растет, в фазе спада — сокращается;</a:t>
            </a:r>
          </a:p>
          <a:p>
            <a:pPr>
              <a:lnSpc>
                <a:spcPct val="80000"/>
              </a:lnSpc>
              <a:buClrTx/>
              <a:buSzPct val="100000"/>
              <a:buFont typeface="Times New Roman" panose="02020603050405020304" pitchFamily="18" charset="0"/>
              <a:buChar char="‒"/>
            </a:pPr>
            <a:r>
              <a:rPr lang="ru-RU" sz="2200" b="1" dirty="0" smtClean="0">
                <a:solidFill>
                  <a:schemeClr val="tx1"/>
                </a:solidFill>
                <a:latin typeface="+mj-lt"/>
              </a:rPr>
              <a:t>сложившаяся экономическая конъюнктура увеличивает или сокращает спрос на трудовые услуги;</a:t>
            </a:r>
          </a:p>
          <a:p>
            <a:pPr>
              <a:lnSpc>
                <a:spcPct val="80000"/>
              </a:lnSpc>
              <a:buClrTx/>
              <a:buSzPct val="100000"/>
              <a:buFont typeface="Times New Roman" panose="02020603050405020304" pitchFamily="18" charset="0"/>
              <a:buChar char="‒"/>
            </a:pPr>
            <a:r>
              <a:rPr lang="ru-RU" sz="2200" b="1" dirty="0" smtClean="0">
                <a:solidFill>
                  <a:schemeClr val="tx1"/>
                </a:solidFill>
                <a:latin typeface="+mj-lt"/>
              </a:rPr>
              <a:t>научно-технический прогресс, с одной стороны, создает предпосылки для высвобождения части работников или предъявляет к ним новые требования, что сопровождается сокращением занятости, а с другой — вызывает спрос на работников новых профессий и специальностей;</a:t>
            </a:r>
          </a:p>
          <a:p>
            <a:pPr>
              <a:lnSpc>
                <a:spcPct val="80000"/>
              </a:lnSpc>
              <a:buClrTx/>
              <a:buSzPct val="100000"/>
              <a:buFont typeface="Times New Roman" panose="02020603050405020304" pitchFamily="18" charset="0"/>
              <a:buChar char="‒"/>
            </a:pPr>
            <a:r>
              <a:rPr lang="ru-RU" sz="2200" b="1" dirty="0" smtClean="0">
                <a:solidFill>
                  <a:schemeClr val="tx1"/>
                </a:solidFill>
                <a:latin typeface="+mj-lt"/>
              </a:rPr>
              <a:t>ситуация, при которой объединения работодателей действуют как монопсонии при покупке трудовых услуг, ограничивая спрос на них для снижения ставок заработной платы</a:t>
            </a:r>
            <a:r>
              <a:rPr lang="ru-RU" sz="2000" b="1" dirty="0" smtClean="0">
                <a:solidFill>
                  <a:schemeClr val="tx1"/>
                </a:solidFill>
                <a:latin typeface="+mj-lt"/>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p:cNvSpPr>
          <p:nvPr>
            <p:ph type="body" sz="half" idx="4294967295"/>
          </p:nvPr>
        </p:nvSpPr>
        <p:spPr>
          <a:xfrm>
            <a:off x="3857620" y="1052512"/>
            <a:ext cx="5133980" cy="5591197"/>
          </a:xfrm>
        </p:spPr>
        <p:txBody>
          <a:bodyPr/>
          <a:lstStyle/>
          <a:p>
            <a:pPr marL="363538" indent="-363538">
              <a:lnSpc>
                <a:spcPct val="90000"/>
              </a:lnSpc>
              <a:buNone/>
            </a:pPr>
            <a:r>
              <a:rPr lang="ru-RU" sz="2800" b="1" dirty="0" smtClean="0">
                <a:solidFill>
                  <a:srgbClr val="C00000"/>
                </a:solidFill>
                <a:latin typeface="+mj-lt"/>
              </a:rPr>
              <a:t>Предложение труда (</a:t>
            </a:r>
            <a:r>
              <a:rPr lang="en-US" sz="2800" b="1" dirty="0" err="1" smtClean="0">
                <a:solidFill>
                  <a:srgbClr val="C00000"/>
                </a:solidFill>
                <a:latin typeface="+mj-lt"/>
              </a:rPr>
              <a:t>labour</a:t>
            </a:r>
            <a:r>
              <a:rPr lang="en-US" sz="2800" b="1" dirty="0" smtClean="0">
                <a:solidFill>
                  <a:srgbClr val="C00000"/>
                </a:solidFill>
                <a:latin typeface="+mj-lt"/>
              </a:rPr>
              <a:t> supply</a:t>
            </a:r>
            <a:r>
              <a:rPr lang="ru-RU" sz="2800" b="1" dirty="0" smtClean="0">
                <a:solidFill>
                  <a:srgbClr val="C00000"/>
                </a:solidFill>
                <a:latin typeface="+mj-lt"/>
              </a:rPr>
              <a:t>) — </a:t>
            </a:r>
            <a:r>
              <a:rPr lang="ru-RU" sz="2800" b="1" dirty="0" smtClean="0">
                <a:solidFill>
                  <a:schemeClr val="tx1"/>
                </a:solidFill>
                <a:latin typeface="+mj-lt"/>
              </a:rPr>
              <a:t>это количество труда, которое может быть предложено производству (фирмам) по определенной цене (заработной плате) и в определенное время.</a:t>
            </a:r>
          </a:p>
          <a:p>
            <a:pPr marL="363538" indent="-363538">
              <a:lnSpc>
                <a:spcPct val="90000"/>
              </a:lnSpc>
              <a:buNone/>
            </a:pPr>
            <a:r>
              <a:rPr lang="ru-RU" sz="2800" b="1" dirty="0" smtClean="0">
                <a:solidFill>
                  <a:srgbClr val="C00000"/>
                </a:solidFill>
                <a:latin typeface="+mj-lt"/>
              </a:rPr>
              <a:t>Закон предложения труда гласит: </a:t>
            </a:r>
            <a:r>
              <a:rPr lang="ru-RU" sz="2800" b="1" dirty="0" smtClean="0">
                <a:solidFill>
                  <a:schemeClr val="tx1"/>
                </a:solidFill>
                <a:latin typeface="+mj-lt"/>
              </a:rPr>
              <a:t>чем больше заработная плата, тем больше величина предложения труда.</a:t>
            </a:r>
          </a:p>
        </p:txBody>
      </p:sp>
      <p:grpSp>
        <p:nvGrpSpPr>
          <p:cNvPr id="30723" name="Группа 3"/>
          <p:cNvGrpSpPr>
            <a:grpSpLocks/>
          </p:cNvGrpSpPr>
          <p:nvPr/>
        </p:nvGrpSpPr>
        <p:grpSpPr bwMode="auto">
          <a:xfrm>
            <a:off x="107504" y="1124744"/>
            <a:ext cx="3535802" cy="4760119"/>
            <a:chOff x="630269" y="236790"/>
            <a:chExt cx="7211771" cy="6709525"/>
          </a:xfrm>
        </p:grpSpPr>
        <p:grpSp>
          <p:nvGrpSpPr>
            <p:cNvPr id="30724" name="Группа 10"/>
            <p:cNvGrpSpPr>
              <a:grpSpLocks/>
            </p:cNvGrpSpPr>
            <p:nvPr/>
          </p:nvGrpSpPr>
          <p:grpSpPr bwMode="auto">
            <a:xfrm>
              <a:off x="1500166" y="857232"/>
              <a:ext cx="5930148" cy="4930016"/>
              <a:chOff x="1500166" y="857232"/>
              <a:chExt cx="5930148" cy="4930016"/>
            </a:xfrm>
          </p:grpSpPr>
          <p:grpSp>
            <p:nvGrpSpPr>
              <p:cNvPr id="30730" name="Группа 7"/>
              <p:cNvGrpSpPr>
                <a:grpSpLocks/>
              </p:cNvGrpSpPr>
              <p:nvPr/>
            </p:nvGrpSpPr>
            <p:grpSpPr bwMode="auto">
              <a:xfrm>
                <a:off x="1500166" y="857232"/>
                <a:ext cx="5930148" cy="4930016"/>
                <a:chOff x="1142182" y="858026"/>
                <a:chExt cx="5930148" cy="4930016"/>
              </a:xfrm>
            </p:grpSpPr>
            <p:cxnSp>
              <p:nvCxnSpPr>
                <p:cNvPr id="13" name="Прямая со стрелкой 12"/>
                <p:cNvCxnSpPr/>
                <p:nvPr/>
              </p:nvCxnSpPr>
              <p:spPr>
                <a:xfrm>
                  <a:off x="1142670" y="5785780"/>
                  <a:ext cx="5928959" cy="22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5400000" flipH="1" flipV="1">
                  <a:off x="-1320886" y="3322079"/>
                  <a:ext cx="4929494" cy="238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2" name="Прямая соединительная линия 11"/>
              <p:cNvCxnSpPr/>
              <p:nvPr/>
            </p:nvCxnSpPr>
            <p:spPr>
              <a:xfrm flipV="1">
                <a:off x="1500654" y="2714961"/>
                <a:ext cx="2784488" cy="19288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725" name="TextBox 5"/>
            <p:cNvSpPr txBox="1">
              <a:spLocks noChangeArrowheads="1"/>
            </p:cNvSpPr>
            <p:nvPr/>
          </p:nvSpPr>
          <p:spPr bwMode="auto">
            <a:xfrm>
              <a:off x="2253260" y="5787224"/>
              <a:ext cx="249236" cy="1159091"/>
            </a:xfrm>
            <a:prstGeom prst="rect">
              <a:avLst/>
            </a:prstGeom>
            <a:noFill/>
            <a:ln w="28575">
              <a:noFill/>
              <a:miter lim="800000"/>
              <a:headEnd/>
              <a:tailEnd/>
            </a:ln>
          </p:spPr>
          <p:txBody>
            <a:bodyPr>
              <a:spAutoFit/>
            </a:bodyPr>
            <a:lstStyle/>
            <a:p>
              <a:endParaRPr lang="ru-RU" sz="2400">
                <a:latin typeface="Times New Roman" pitchFamily="18" charset="0"/>
                <a:cs typeface="Times New Roman" pitchFamily="18" charset="0"/>
              </a:endParaRPr>
            </a:p>
            <a:p>
              <a:endParaRPr lang="ru-RU" sz="2400">
                <a:latin typeface="Times New Roman" pitchFamily="18" charset="0"/>
                <a:cs typeface="Times New Roman" pitchFamily="18" charset="0"/>
              </a:endParaRPr>
            </a:p>
          </p:txBody>
        </p:sp>
        <p:sp>
          <p:nvSpPr>
            <p:cNvPr id="30726" name="TextBox 6"/>
            <p:cNvSpPr txBox="1">
              <a:spLocks noChangeArrowheads="1"/>
            </p:cNvSpPr>
            <p:nvPr/>
          </p:nvSpPr>
          <p:spPr bwMode="auto">
            <a:xfrm>
              <a:off x="1286096" y="5715620"/>
              <a:ext cx="505404" cy="644437"/>
            </a:xfrm>
            <a:prstGeom prst="rect">
              <a:avLst/>
            </a:prstGeom>
            <a:noFill/>
            <a:ln w="28575">
              <a:noFill/>
              <a:miter lim="800000"/>
              <a:headEnd/>
              <a:tailEnd/>
            </a:ln>
          </p:spPr>
          <p:txBody>
            <a:bodyPr wrap="none">
              <a:spAutoFit/>
            </a:bodyPr>
            <a:lstStyle/>
            <a:p>
              <a:r>
                <a:rPr lang="ru-RU" sz="2400">
                  <a:latin typeface="Times New Roman" pitchFamily="18" charset="0"/>
                  <a:cs typeface="Times New Roman" pitchFamily="18" charset="0"/>
                </a:rPr>
                <a:t>0</a:t>
              </a:r>
            </a:p>
          </p:txBody>
        </p:sp>
        <p:sp>
          <p:nvSpPr>
            <p:cNvPr id="30727" name="TextBox 7"/>
            <p:cNvSpPr txBox="1">
              <a:spLocks noChangeArrowheads="1"/>
            </p:cNvSpPr>
            <p:nvPr/>
          </p:nvSpPr>
          <p:spPr bwMode="auto">
            <a:xfrm>
              <a:off x="630269" y="236790"/>
              <a:ext cx="708041" cy="644437"/>
            </a:xfrm>
            <a:prstGeom prst="rect">
              <a:avLst/>
            </a:prstGeom>
            <a:noFill/>
            <a:ln w="28575">
              <a:noFill/>
              <a:miter lim="800000"/>
              <a:headEnd/>
              <a:tailEnd/>
            </a:ln>
          </p:spPr>
          <p:txBody>
            <a:bodyPr wrap="none">
              <a:spAutoFit/>
            </a:bodyPr>
            <a:lstStyle/>
            <a:p>
              <a:r>
                <a:rPr lang="en-US" sz="2400" dirty="0">
                  <a:latin typeface="Times New Roman" pitchFamily="18" charset="0"/>
                  <a:cs typeface="Times New Roman" pitchFamily="18" charset="0"/>
                </a:rPr>
                <a:t>W</a:t>
              </a:r>
              <a:endParaRPr lang="ru-RU" sz="2400" dirty="0">
                <a:latin typeface="Times New Roman" pitchFamily="18" charset="0"/>
                <a:cs typeface="Times New Roman" pitchFamily="18" charset="0"/>
              </a:endParaRPr>
            </a:p>
          </p:txBody>
        </p:sp>
        <p:sp>
          <p:nvSpPr>
            <p:cNvPr id="30728" name="TextBox 8"/>
            <p:cNvSpPr txBox="1">
              <a:spLocks noChangeArrowheads="1"/>
            </p:cNvSpPr>
            <p:nvPr/>
          </p:nvSpPr>
          <p:spPr bwMode="auto">
            <a:xfrm>
              <a:off x="7286573" y="5787224"/>
              <a:ext cx="555467" cy="644437"/>
            </a:xfrm>
            <a:prstGeom prst="rect">
              <a:avLst/>
            </a:prstGeom>
            <a:noFill/>
            <a:ln w="28575">
              <a:noFill/>
              <a:miter lim="800000"/>
              <a:headEnd/>
              <a:tailEnd/>
            </a:ln>
          </p:spPr>
          <p:txBody>
            <a:bodyPr wrap="none">
              <a:spAutoFit/>
            </a:bodyPr>
            <a:lstStyle/>
            <a:p>
              <a:r>
                <a:rPr lang="en-US" sz="2400">
                  <a:latin typeface="Times New Roman" pitchFamily="18" charset="0"/>
                  <a:cs typeface="Times New Roman" pitchFamily="18" charset="0"/>
                </a:rPr>
                <a:t>L</a:t>
              </a:r>
              <a:endParaRPr lang="ru-RU" sz="2400">
                <a:latin typeface="Times New Roman" pitchFamily="18" charset="0"/>
                <a:cs typeface="Times New Roman" pitchFamily="18" charset="0"/>
              </a:endParaRPr>
            </a:p>
          </p:txBody>
        </p:sp>
        <p:sp>
          <p:nvSpPr>
            <p:cNvPr id="30729" name="TextBox 9"/>
            <p:cNvSpPr txBox="1">
              <a:spLocks noChangeArrowheads="1"/>
            </p:cNvSpPr>
            <p:nvPr/>
          </p:nvSpPr>
          <p:spPr bwMode="auto">
            <a:xfrm>
              <a:off x="4048907" y="1962245"/>
              <a:ext cx="693737" cy="644437"/>
            </a:xfrm>
            <a:prstGeom prst="rect">
              <a:avLst/>
            </a:prstGeom>
            <a:noFill/>
            <a:ln w="28575">
              <a:noFill/>
              <a:miter lim="800000"/>
              <a:headEnd/>
              <a:tailEnd/>
            </a:ln>
          </p:spPr>
          <p:txBody>
            <a:bodyPr wrap="none">
              <a:spAutoFit/>
            </a:bodyPr>
            <a:lstStyle/>
            <a:p>
              <a:r>
                <a:rPr lang="en-US" sz="2400" dirty="0">
                  <a:latin typeface="Times New Roman" pitchFamily="18" charset="0"/>
                  <a:cs typeface="Times New Roman" pitchFamily="18" charset="0"/>
                </a:rPr>
                <a:t>S</a:t>
              </a:r>
              <a:r>
                <a:rPr lang="en-US" sz="1400" dirty="0">
                  <a:latin typeface="Times New Roman" pitchFamily="18" charset="0"/>
                  <a:cs typeface="Times New Roman" pitchFamily="18" charset="0"/>
                </a:rPr>
                <a:t>L</a:t>
              </a:r>
              <a:endParaRPr lang="ru-RU" sz="2400" dirty="0">
                <a:latin typeface="Times New Roman" pitchFamily="18" charset="0"/>
                <a:cs typeface="Times New Roman" pitchFamily="18" charset="0"/>
              </a:endParaRPr>
            </a:p>
          </p:txBody>
        </p:sp>
      </p:grpSp>
      <p:sp>
        <p:nvSpPr>
          <p:cNvPr id="15" name="Заголовок 1"/>
          <p:cNvSpPr>
            <a:spLocks noGrp="1"/>
          </p:cNvSpPr>
          <p:nvPr>
            <p:ph type="title"/>
          </p:nvPr>
        </p:nvSpPr>
        <p:spPr>
          <a:xfrm>
            <a:off x="285720" y="5286388"/>
            <a:ext cx="3742624" cy="720797"/>
          </a:xfrm>
        </p:spPr>
        <p:txBody>
          <a:bodyPr>
            <a:normAutofit fontScale="90000"/>
          </a:bodyPr>
          <a:lstStyle/>
          <a:p>
            <a:pPr algn="ctr" eaLnBrk="1" fontAlgn="auto" hangingPunct="1">
              <a:spcAft>
                <a:spcPts val="0"/>
              </a:spcAft>
              <a:defRPr/>
            </a:pPr>
            <a:r>
              <a:rPr lang="ru-RU" sz="2800" b="1" cap="none" dirty="0" smtClean="0">
                <a:solidFill>
                  <a:schemeClr val="tx1"/>
                </a:solidFill>
              </a:rPr>
              <a:t>Рисунок 2 – Кривая предложения на труд</a:t>
            </a:r>
            <a:endParaRPr lang="ru-RU" sz="2800" b="1" cap="none"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bwMode="auto">
          <a:xfrm>
            <a:off x="179388" y="0"/>
            <a:ext cx="8812212" cy="1052513"/>
          </a:xfrm>
          <a:noFill/>
        </p:spPr>
        <p:txBody>
          <a:bodyPr wrap="square" lIns="91440" tIns="45720" rIns="91440" bIns="45720" numCol="1" anchorCtr="0" compatLnSpc="1">
            <a:prstTxWarp prst="textNoShape">
              <a:avLst/>
            </a:prstTxWarp>
          </a:bodyPr>
          <a:lstStyle/>
          <a:p>
            <a:pPr algn="ctr"/>
            <a:r>
              <a:rPr lang="ru-RU" sz="2800" b="1" cap="none" dirty="0" smtClean="0">
                <a:solidFill>
                  <a:srgbClr val="C00000"/>
                </a:solidFill>
                <a:effectLst/>
              </a:rPr>
              <a:t>ФАКТОРАМИ, ВЛИЯЮЩИМИ НА РОСТ ПРЕДЛОЖЕНИЯ ТРУДОВЫХ УСЛУГ, ЯВЛЯЮТСЯ:</a:t>
            </a:r>
          </a:p>
        </p:txBody>
      </p:sp>
      <p:sp>
        <p:nvSpPr>
          <p:cNvPr id="31746" name="Rectangle 3"/>
          <p:cNvSpPr>
            <a:spLocks noGrp="1"/>
          </p:cNvSpPr>
          <p:nvPr>
            <p:ph type="body" idx="4294967295"/>
          </p:nvPr>
        </p:nvSpPr>
        <p:spPr>
          <a:xfrm>
            <a:off x="304800" y="1125538"/>
            <a:ext cx="8686800" cy="4954587"/>
          </a:xfrm>
        </p:spPr>
        <p:txBody>
          <a:bodyPr/>
          <a:lstStyle/>
          <a:p>
            <a:pPr>
              <a:lnSpc>
                <a:spcPct val="80000"/>
              </a:lnSpc>
              <a:buClrTx/>
              <a:buSzPct val="100000"/>
              <a:buFont typeface="Times New Roman" panose="02020603050405020304" pitchFamily="18" charset="0"/>
              <a:buChar char="‒"/>
            </a:pPr>
            <a:r>
              <a:rPr lang="ru-RU" sz="2800" b="1" dirty="0" smtClean="0">
                <a:solidFill>
                  <a:schemeClr val="tx1"/>
                </a:solidFill>
                <a:latin typeface="+mj-lt"/>
              </a:rPr>
              <a:t>демографические факторы (рождаемость, смертность, естественный прирост, половозрастная структура), предопределяющие численность населения;</a:t>
            </a:r>
          </a:p>
          <a:p>
            <a:pPr>
              <a:lnSpc>
                <a:spcPct val="80000"/>
              </a:lnSpc>
              <a:buClrTx/>
              <a:buSzPct val="100000"/>
              <a:buFont typeface="Times New Roman" panose="02020603050405020304" pitchFamily="18" charset="0"/>
              <a:buChar char="‒"/>
            </a:pPr>
            <a:r>
              <a:rPr lang="ru-RU" sz="2800" b="1" dirty="0" smtClean="0">
                <a:solidFill>
                  <a:schemeClr val="tx1"/>
                </a:solidFill>
                <a:latin typeface="+mj-lt"/>
              </a:rPr>
              <a:t>уровень экономической активности различных демографических и этнических групп трудовых ресурсов. Вовлечение женщин в оказание трудовых услуг значительно увеличило предложение рабочей силы на рынке труда;</a:t>
            </a:r>
          </a:p>
          <a:p>
            <a:pPr>
              <a:lnSpc>
                <a:spcPct val="80000"/>
              </a:lnSpc>
              <a:buClrTx/>
              <a:buSzPct val="100000"/>
              <a:buFont typeface="Times New Roman" panose="02020603050405020304" pitchFamily="18" charset="0"/>
              <a:buChar char="‒"/>
            </a:pPr>
            <a:r>
              <a:rPr lang="ru-RU" sz="2800" b="1" dirty="0" smtClean="0">
                <a:solidFill>
                  <a:schemeClr val="tx1"/>
                </a:solidFill>
                <a:latin typeface="+mj-lt"/>
              </a:rPr>
              <a:t>пенсионный возраст более ранний выход на пенсию сокращает объемы предложения трудовых ресурсов, и наоборот — более поздний выход на пенсию увеличивает объемы предложения трудовых услуг ; </a:t>
            </a:r>
          </a:p>
          <a:p>
            <a:pPr>
              <a:lnSpc>
                <a:spcPct val="80000"/>
              </a:lnSpc>
              <a:buClrTx/>
              <a:buSzPct val="100000"/>
              <a:buFont typeface="Times New Roman" panose="02020603050405020304" pitchFamily="18" charset="0"/>
              <a:buChar char="‒"/>
            </a:pPr>
            <a:r>
              <a:rPr lang="ru-RU" sz="2800" b="1" dirty="0" smtClean="0">
                <a:solidFill>
                  <a:schemeClr val="tx1"/>
                </a:solidFill>
                <a:latin typeface="+mj-lt"/>
              </a:rPr>
              <a:t>иммиграция трудоспособного населения</a:t>
            </a:r>
            <a:r>
              <a:rPr lang="ru-RU" sz="2800" b="1" dirty="0">
                <a:solidFill>
                  <a:schemeClr val="tx1"/>
                </a:solidFill>
                <a:latin typeface="+mj-lt"/>
              </a:rPr>
              <a:t>;</a:t>
            </a:r>
            <a:endParaRPr lang="ru-RU" sz="2800" b="1" dirty="0" smtClean="0">
              <a:solidFill>
                <a:srgbClr val="024B7C"/>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p:cNvSpPr>
          <p:nvPr>
            <p:ph type="body" idx="4294967295"/>
          </p:nvPr>
        </p:nvSpPr>
        <p:spPr>
          <a:xfrm>
            <a:off x="277688" y="489868"/>
            <a:ext cx="8686800" cy="5459412"/>
          </a:xfrm>
        </p:spPr>
        <p:txBody>
          <a:bodyPr/>
          <a:lstStyle/>
          <a:p>
            <a:pPr>
              <a:lnSpc>
                <a:spcPct val="90000"/>
              </a:lnSpc>
              <a:buClrTx/>
              <a:buSzPct val="100000"/>
              <a:buFont typeface="Times New Roman" panose="02020603050405020304" pitchFamily="18" charset="0"/>
              <a:buChar char="‒"/>
            </a:pPr>
            <a:r>
              <a:rPr lang="ru-RU" sz="2700" b="1" dirty="0" smtClean="0">
                <a:solidFill>
                  <a:schemeClr val="tx1"/>
                </a:solidFill>
                <a:latin typeface="+mj-lt"/>
              </a:rPr>
              <a:t>мобильность в смене рода занятий, зависящая как от уровня профессионально-квалификационной подготовки работников, так и от возможности их переподготовки;</a:t>
            </a:r>
          </a:p>
          <a:p>
            <a:pPr>
              <a:lnSpc>
                <a:spcPct val="90000"/>
              </a:lnSpc>
              <a:buClrTx/>
              <a:buSzPct val="100000"/>
              <a:buFont typeface="Times New Roman" panose="02020603050405020304" pitchFamily="18" charset="0"/>
              <a:buChar char="‒"/>
            </a:pPr>
            <a:r>
              <a:rPr lang="ru-RU" sz="2700" b="1" dirty="0" smtClean="0">
                <a:solidFill>
                  <a:schemeClr val="tx1"/>
                </a:solidFill>
                <a:latin typeface="+mj-lt"/>
              </a:rPr>
              <a:t>продолжительность рабочего дня, от которой зависит желание к сверхурочной работе;</a:t>
            </a:r>
          </a:p>
          <a:p>
            <a:pPr>
              <a:lnSpc>
                <a:spcPct val="90000"/>
              </a:lnSpc>
              <a:buClrTx/>
              <a:buSzPct val="100000"/>
              <a:buFont typeface="Times New Roman" panose="02020603050405020304" pitchFamily="18" charset="0"/>
              <a:buChar char="‒"/>
            </a:pPr>
            <a:r>
              <a:rPr lang="ru-RU" sz="2700" b="1" dirty="0" smtClean="0">
                <a:solidFill>
                  <a:schemeClr val="tx1"/>
                </a:solidFill>
                <a:latin typeface="+mj-lt"/>
              </a:rPr>
              <a:t>действия профсоюзов как монопольных продавцов трудовых услуг, нацеленные на ограничение предложения с целью повышения ставок заработной платы;</a:t>
            </a:r>
          </a:p>
          <a:p>
            <a:pPr>
              <a:lnSpc>
                <a:spcPct val="90000"/>
              </a:lnSpc>
              <a:buClrTx/>
              <a:buSzPct val="100000"/>
              <a:buFont typeface="Times New Roman" panose="02020603050405020304" pitchFamily="18" charset="0"/>
              <a:buChar char="‒"/>
            </a:pPr>
            <a:r>
              <a:rPr lang="ru-RU" sz="2700" b="1" dirty="0" smtClean="0">
                <a:solidFill>
                  <a:schemeClr val="tx1"/>
                </a:solidFill>
                <a:latin typeface="+mj-lt"/>
              </a:rPr>
              <a:t>наличие других источников получения дохода, кроме заработной платы, ведет к сокращению предложения труда;</a:t>
            </a:r>
          </a:p>
          <a:p>
            <a:pPr>
              <a:lnSpc>
                <a:spcPct val="90000"/>
              </a:lnSpc>
              <a:buClrTx/>
              <a:buSzPct val="100000"/>
              <a:buFont typeface="Times New Roman" panose="02020603050405020304" pitchFamily="18" charset="0"/>
              <a:buChar char="‒"/>
            </a:pPr>
            <a:r>
              <a:rPr lang="ru-RU" sz="2700" b="1" dirty="0" smtClean="0">
                <a:solidFill>
                  <a:schemeClr val="tx1"/>
                </a:solidFill>
                <a:latin typeface="+mj-lt"/>
              </a:rPr>
              <a:t>приемлемость условий труда при выборе места работы.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3"/>
          <p:cNvSpPr>
            <a:spLocks noGrp="1"/>
          </p:cNvSpPr>
          <p:nvPr>
            <p:ph type="body" sz="half" idx="4294967295"/>
          </p:nvPr>
        </p:nvSpPr>
        <p:spPr>
          <a:xfrm>
            <a:off x="3786183" y="980430"/>
            <a:ext cx="5129989" cy="5760938"/>
          </a:xfrm>
        </p:spPr>
        <p:txBody>
          <a:bodyPr/>
          <a:lstStyle/>
          <a:p>
            <a:pPr marL="363538" indent="-363538">
              <a:lnSpc>
                <a:spcPct val="90000"/>
              </a:lnSpc>
              <a:buClrTx/>
              <a:buSzPct val="100000"/>
              <a:buNone/>
            </a:pPr>
            <a:r>
              <a:rPr lang="ru-RU" sz="2100" b="1" dirty="0" smtClean="0">
                <a:solidFill>
                  <a:schemeClr val="tx1"/>
                </a:solidFill>
                <a:latin typeface="+mj-lt"/>
              </a:rPr>
              <a:t>До точки </a:t>
            </a:r>
            <a:r>
              <a:rPr lang="en-US" sz="2100" b="1" dirty="0" smtClean="0">
                <a:solidFill>
                  <a:schemeClr val="tx1"/>
                </a:solidFill>
                <a:latin typeface="+mj-lt"/>
              </a:rPr>
              <a:t>I </a:t>
            </a:r>
            <a:r>
              <a:rPr lang="ru-RU" sz="2100" b="1" dirty="0" smtClean="0">
                <a:solidFill>
                  <a:schemeClr val="tx1"/>
                </a:solidFill>
                <a:latin typeface="+mj-lt"/>
              </a:rPr>
              <a:t>интересующая нас кривая показывает увеличение предложения труда при росте заработной платы. Однако, пройдя точку </a:t>
            </a:r>
            <a:r>
              <a:rPr lang="en-US" sz="2100" b="1" dirty="0" smtClean="0">
                <a:solidFill>
                  <a:schemeClr val="tx1"/>
                </a:solidFill>
                <a:latin typeface="+mj-lt"/>
              </a:rPr>
              <a:t>I</a:t>
            </a:r>
            <a:r>
              <a:rPr lang="ru-RU" sz="2100" b="1" dirty="0" smtClean="0">
                <a:solidFill>
                  <a:schemeClr val="tx1"/>
                </a:solidFill>
                <a:latin typeface="+mj-lt"/>
              </a:rPr>
              <a:t>, кривая </a:t>
            </a:r>
            <a:r>
              <a:rPr lang="en-US" sz="2100" b="1" dirty="0" smtClean="0">
                <a:solidFill>
                  <a:schemeClr val="tx1"/>
                </a:solidFill>
                <a:latin typeface="+mj-lt"/>
              </a:rPr>
              <a:t>S</a:t>
            </a:r>
            <a:r>
              <a:rPr lang="en-US" sz="2100" b="1" baseline="-25000" dirty="0" smtClean="0">
                <a:solidFill>
                  <a:schemeClr val="tx1"/>
                </a:solidFill>
                <a:latin typeface="+mj-lt"/>
              </a:rPr>
              <a:t>L</a:t>
            </a:r>
            <a:r>
              <a:rPr lang="ru-RU" sz="2100" b="1" baseline="-25000" dirty="0" smtClean="0">
                <a:solidFill>
                  <a:schemeClr val="tx1"/>
                </a:solidFill>
                <a:latin typeface="+mj-lt"/>
              </a:rPr>
              <a:t> </a:t>
            </a:r>
            <a:r>
              <a:rPr lang="ru-RU" sz="2100" b="1" dirty="0" smtClean="0">
                <a:solidFill>
                  <a:schemeClr val="tx1"/>
                </a:solidFill>
                <a:latin typeface="+mj-lt"/>
              </a:rPr>
              <a:t>меняет направление. Она сгибается и, принимает отрицательный наклон. </a:t>
            </a:r>
          </a:p>
          <a:p>
            <a:pPr marL="363538" indent="-363538">
              <a:lnSpc>
                <a:spcPct val="90000"/>
              </a:lnSpc>
              <a:buClrTx/>
              <a:buSzPct val="100000"/>
              <a:buNone/>
            </a:pPr>
            <a:r>
              <a:rPr lang="ru-RU" sz="2100" b="1" dirty="0" smtClean="0">
                <a:solidFill>
                  <a:schemeClr val="tx1"/>
                </a:solidFill>
                <a:latin typeface="+mj-lt"/>
              </a:rPr>
              <a:t>Таким образом, увеличение заработной платы до определенных размеров ведет к росту предложения труда, которое после достижения максимального уровня, начинает сокращаться вследствие дальнейшего роста заработной платы. </a:t>
            </a:r>
          </a:p>
          <a:p>
            <a:pPr marL="363538" indent="-363538">
              <a:lnSpc>
                <a:spcPct val="90000"/>
              </a:lnSpc>
              <a:buClrTx/>
              <a:buSzPct val="100000"/>
              <a:buNone/>
            </a:pPr>
            <a:r>
              <a:rPr lang="ru-RU" sz="2100" b="1" dirty="0" smtClean="0">
                <a:solidFill>
                  <a:schemeClr val="tx1"/>
                </a:solidFill>
                <a:latin typeface="+mj-lt"/>
              </a:rPr>
              <a:t>Одна и та же причина </a:t>
            </a:r>
            <a:r>
              <a:rPr lang="ru-RU" sz="2100" b="1" dirty="0" smtClean="0">
                <a:solidFill>
                  <a:srgbClr val="C00000"/>
                </a:solidFill>
                <a:latin typeface="+mj-lt"/>
              </a:rPr>
              <a:t>- увеличение заработной</a:t>
            </a:r>
            <a:r>
              <a:rPr lang="ru-RU" sz="2100" b="1" dirty="0" smtClean="0">
                <a:latin typeface="+mj-lt"/>
              </a:rPr>
              <a:t> </a:t>
            </a:r>
            <a:r>
              <a:rPr lang="ru-RU" sz="2100" b="1" dirty="0" smtClean="0">
                <a:solidFill>
                  <a:schemeClr val="tx1"/>
                </a:solidFill>
                <a:latin typeface="+mj-lt"/>
              </a:rPr>
              <a:t>платы приводит и к росту, и к сокращению предложения труда. </a:t>
            </a:r>
            <a:r>
              <a:rPr lang="ru-RU" sz="2100" b="1" dirty="0" smtClean="0">
                <a:solidFill>
                  <a:srgbClr val="C00000"/>
                </a:solidFill>
                <a:latin typeface="+mj-lt"/>
              </a:rPr>
              <a:t>Почему же это происходит?</a:t>
            </a:r>
          </a:p>
        </p:txBody>
      </p:sp>
      <p:grpSp>
        <p:nvGrpSpPr>
          <p:cNvPr id="20" name="Группа 20"/>
          <p:cNvGrpSpPr/>
          <p:nvPr/>
        </p:nvGrpSpPr>
        <p:grpSpPr>
          <a:xfrm>
            <a:off x="-771528" y="1142984"/>
            <a:ext cx="4557711" cy="4365324"/>
            <a:chOff x="-591606" y="785794"/>
            <a:chExt cx="4776217" cy="4722514"/>
          </a:xfrm>
        </p:grpSpPr>
        <p:sp>
          <p:nvSpPr>
            <p:cNvPr id="21" name="Дуга 20"/>
            <p:cNvSpPr/>
            <p:nvPr/>
          </p:nvSpPr>
          <p:spPr bwMode="auto">
            <a:xfrm rot="20700000" flipV="1">
              <a:off x="-591606" y="1686692"/>
              <a:ext cx="2791349" cy="1868487"/>
            </a:xfrm>
            <a:prstGeom prst="arc">
              <a:avLst>
                <a:gd name="adj1" fmla="val 17126282"/>
                <a:gd name="adj2" fmla="val 3271237"/>
              </a:avLst>
            </a:prstGeom>
            <a:ln w="28575"/>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ru-RU"/>
            </a:p>
          </p:txBody>
        </p:sp>
        <p:grpSp>
          <p:nvGrpSpPr>
            <p:cNvPr id="22" name="Группа 19"/>
            <p:cNvGrpSpPr/>
            <p:nvPr/>
          </p:nvGrpSpPr>
          <p:grpSpPr>
            <a:xfrm>
              <a:off x="428596" y="785794"/>
              <a:ext cx="3756015" cy="4722514"/>
              <a:chOff x="428596" y="785794"/>
              <a:chExt cx="3756015" cy="4722514"/>
            </a:xfrm>
          </p:grpSpPr>
          <p:grpSp>
            <p:nvGrpSpPr>
              <p:cNvPr id="24" name="Группа 3"/>
              <p:cNvGrpSpPr>
                <a:grpSpLocks/>
              </p:cNvGrpSpPr>
              <p:nvPr/>
            </p:nvGrpSpPr>
            <p:grpSpPr bwMode="auto">
              <a:xfrm>
                <a:off x="428596" y="785794"/>
                <a:ext cx="3756015" cy="4722514"/>
                <a:chOff x="469341" y="727710"/>
                <a:chExt cx="7462724" cy="5605268"/>
              </a:xfrm>
            </p:grpSpPr>
            <p:grpSp>
              <p:nvGrpSpPr>
                <p:cNvPr id="26" name="Группа 25"/>
                <p:cNvGrpSpPr>
                  <a:grpSpLocks/>
                </p:cNvGrpSpPr>
                <p:nvPr/>
              </p:nvGrpSpPr>
              <p:grpSpPr bwMode="auto">
                <a:xfrm>
                  <a:off x="1500166" y="857232"/>
                  <a:ext cx="5930148" cy="4930016"/>
                  <a:chOff x="1142182" y="858026"/>
                  <a:chExt cx="5930148" cy="4930016"/>
                </a:xfrm>
              </p:grpSpPr>
              <p:cxnSp>
                <p:nvCxnSpPr>
                  <p:cNvPr id="35" name="Прямая со стрелкой 34"/>
                  <p:cNvCxnSpPr/>
                  <p:nvPr/>
                </p:nvCxnSpPr>
                <p:spPr>
                  <a:xfrm>
                    <a:off x="1143311" y="5785811"/>
                    <a:ext cx="5930355" cy="188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rot="5400000" flipH="1" flipV="1">
                    <a:off x="-1319896" y="3321723"/>
                    <a:ext cx="4929179" cy="27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Box 5"/>
                <p:cNvSpPr txBox="1">
                  <a:spLocks noChangeArrowheads="1"/>
                </p:cNvSpPr>
                <p:nvPr/>
              </p:nvSpPr>
              <p:spPr bwMode="auto">
                <a:xfrm>
                  <a:off x="1500573" y="5785016"/>
                  <a:ext cx="320745" cy="542662"/>
                </a:xfrm>
                <a:prstGeom prst="rect">
                  <a:avLst/>
                </a:prstGeom>
                <a:noFill/>
                <a:ln w="28575">
                  <a:noFill/>
                  <a:miter lim="800000"/>
                  <a:headEnd/>
                  <a:tailEnd/>
                </a:ln>
              </p:spPr>
              <p:txBody>
                <a:bodyPr wrap="none">
                  <a:spAutoFit/>
                </a:bodyPr>
                <a:lstStyle/>
                <a:p>
                  <a:endParaRPr lang="ru-RU" sz="2400">
                    <a:latin typeface="Times New Roman" pitchFamily="18" charset="0"/>
                    <a:cs typeface="Times New Roman" pitchFamily="18" charset="0"/>
                  </a:endParaRPr>
                </a:p>
              </p:txBody>
            </p:sp>
            <p:sp>
              <p:nvSpPr>
                <p:cNvPr id="28" name="TextBox 6"/>
                <p:cNvSpPr txBox="1">
                  <a:spLocks noChangeArrowheads="1"/>
                </p:cNvSpPr>
                <p:nvPr/>
              </p:nvSpPr>
              <p:spPr bwMode="auto">
                <a:xfrm>
                  <a:off x="1284900" y="5717183"/>
                  <a:ext cx="586189" cy="542662"/>
                </a:xfrm>
                <a:prstGeom prst="rect">
                  <a:avLst/>
                </a:prstGeom>
                <a:noFill/>
                <a:ln w="28575">
                  <a:noFill/>
                  <a:miter lim="800000"/>
                  <a:headEnd/>
                  <a:tailEnd/>
                </a:ln>
              </p:spPr>
              <p:txBody>
                <a:bodyPr wrap="none">
                  <a:spAutoFit/>
                </a:bodyPr>
                <a:lstStyle/>
                <a:p>
                  <a:r>
                    <a:rPr lang="ru-RU" sz="2400">
                      <a:latin typeface="Times New Roman" pitchFamily="18" charset="0"/>
                      <a:cs typeface="Times New Roman" pitchFamily="18" charset="0"/>
                    </a:rPr>
                    <a:t>0</a:t>
                  </a:r>
                </a:p>
              </p:txBody>
            </p:sp>
            <p:sp>
              <p:nvSpPr>
                <p:cNvPr id="29" name="TextBox 7"/>
                <p:cNvSpPr txBox="1">
                  <a:spLocks noChangeArrowheads="1"/>
                </p:cNvSpPr>
                <p:nvPr/>
              </p:nvSpPr>
              <p:spPr bwMode="auto">
                <a:xfrm>
                  <a:off x="469341" y="727710"/>
                  <a:ext cx="821218" cy="542662"/>
                </a:xfrm>
                <a:prstGeom prst="rect">
                  <a:avLst/>
                </a:prstGeom>
                <a:noFill/>
                <a:ln w="28575">
                  <a:noFill/>
                  <a:miter lim="800000"/>
                  <a:headEnd/>
                  <a:tailEnd/>
                </a:ln>
              </p:spPr>
              <p:txBody>
                <a:bodyPr wrap="none">
                  <a:spAutoFit/>
                </a:bodyPr>
                <a:lstStyle/>
                <a:p>
                  <a:r>
                    <a:rPr lang="en-US" sz="2400" dirty="0">
                      <a:latin typeface="Times New Roman" pitchFamily="18" charset="0"/>
                      <a:cs typeface="Times New Roman" pitchFamily="18" charset="0"/>
                    </a:rPr>
                    <a:t>W</a:t>
                  </a:r>
                  <a:endParaRPr lang="ru-RU" sz="2400" dirty="0">
                    <a:latin typeface="Times New Roman" pitchFamily="18" charset="0"/>
                    <a:cs typeface="Times New Roman" pitchFamily="18" charset="0"/>
                  </a:endParaRPr>
                </a:p>
              </p:txBody>
            </p:sp>
            <p:sp>
              <p:nvSpPr>
                <p:cNvPr id="30" name="TextBox 8"/>
                <p:cNvSpPr txBox="1">
                  <a:spLocks noChangeArrowheads="1"/>
                </p:cNvSpPr>
                <p:nvPr/>
              </p:nvSpPr>
              <p:spPr bwMode="auto">
                <a:xfrm>
                  <a:off x="7287810" y="5785016"/>
                  <a:ext cx="644255" cy="542662"/>
                </a:xfrm>
                <a:prstGeom prst="rect">
                  <a:avLst/>
                </a:prstGeom>
                <a:noFill/>
                <a:ln w="28575">
                  <a:noFill/>
                  <a:miter lim="800000"/>
                  <a:headEnd/>
                  <a:tailEnd/>
                </a:ln>
              </p:spPr>
              <p:txBody>
                <a:bodyPr wrap="none">
                  <a:spAutoFit/>
                </a:bodyPr>
                <a:lstStyle/>
                <a:p>
                  <a:r>
                    <a:rPr lang="en-US" sz="2400">
                      <a:latin typeface="Times New Roman" pitchFamily="18" charset="0"/>
                      <a:cs typeface="Times New Roman" pitchFamily="18" charset="0"/>
                    </a:rPr>
                    <a:t>L</a:t>
                  </a:r>
                  <a:endParaRPr lang="ru-RU" sz="2400">
                    <a:latin typeface="Times New Roman" pitchFamily="18" charset="0"/>
                    <a:cs typeface="Times New Roman" pitchFamily="18" charset="0"/>
                  </a:endParaRPr>
                </a:p>
              </p:txBody>
            </p:sp>
            <p:sp>
              <p:nvSpPr>
                <p:cNvPr id="31" name="TextBox 9"/>
                <p:cNvSpPr txBox="1">
                  <a:spLocks noChangeArrowheads="1"/>
                </p:cNvSpPr>
                <p:nvPr/>
              </p:nvSpPr>
              <p:spPr bwMode="auto">
                <a:xfrm>
                  <a:off x="3071118" y="1357046"/>
                  <a:ext cx="779742" cy="542662"/>
                </a:xfrm>
                <a:prstGeom prst="rect">
                  <a:avLst/>
                </a:prstGeom>
                <a:noFill/>
                <a:ln w="28575">
                  <a:noFill/>
                  <a:miter lim="800000"/>
                  <a:headEnd/>
                  <a:tailEnd/>
                </a:ln>
              </p:spPr>
              <p:txBody>
                <a:bodyPr wrap="none">
                  <a:spAutoFit/>
                </a:bodyPr>
                <a:lstStyle/>
                <a:p>
                  <a:r>
                    <a:rPr lang="en-US" sz="2400" dirty="0">
                      <a:latin typeface="Times New Roman" pitchFamily="18" charset="0"/>
                      <a:cs typeface="Times New Roman" pitchFamily="18" charset="0"/>
                    </a:rPr>
                    <a:t>S</a:t>
                  </a:r>
                  <a:r>
                    <a:rPr lang="en-US" sz="1200" dirty="0">
                      <a:latin typeface="Times New Roman" pitchFamily="18" charset="0"/>
                      <a:cs typeface="Times New Roman" pitchFamily="18" charset="0"/>
                    </a:rPr>
                    <a:t>L</a:t>
                  </a:r>
                  <a:endParaRPr lang="ru-RU" sz="2400" dirty="0">
                    <a:latin typeface="Times New Roman" pitchFamily="18" charset="0"/>
                    <a:cs typeface="Times New Roman" pitchFamily="18" charset="0"/>
                  </a:endParaRPr>
                </a:p>
              </p:txBody>
            </p:sp>
            <p:sp>
              <p:nvSpPr>
                <p:cNvPr id="32" name="TextBox 21"/>
                <p:cNvSpPr txBox="1">
                  <a:spLocks noChangeArrowheads="1"/>
                </p:cNvSpPr>
                <p:nvPr/>
              </p:nvSpPr>
              <p:spPr bwMode="auto">
                <a:xfrm>
                  <a:off x="3997406" y="2276133"/>
                  <a:ext cx="741437" cy="592798"/>
                </a:xfrm>
                <a:prstGeom prst="rect">
                  <a:avLst/>
                </a:prstGeom>
                <a:noFill/>
                <a:ln w="28575">
                  <a:noFill/>
                  <a:miter lim="800000"/>
                  <a:headEnd/>
                  <a:tailEnd/>
                </a:ln>
              </p:spPr>
              <p:txBody>
                <a:bodyPr wrap="square">
                  <a:spAutoFit/>
                </a:bodyPr>
                <a:lstStyle/>
                <a:p>
                  <a:r>
                    <a:rPr lang="en-US" sz="2400" dirty="0" smtClean="0">
                      <a:latin typeface="Times New Roman" pitchFamily="18" charset="0"/>
                      <a:cs typeface="Times New Roman" pitchFamily="18" charset="0"/>
                    </a:rPr>
                    <a:t>I</a:t>
                  </a:r>
                  <a:endParaRPr lang="ru-RU" sz="2400" dirty="0">
                    <a:latin typeface="Times New Roman" pitchFamily="18" charset="0"/>
                    <a:cs typeface="Times New Roman" pitchFamily="18" charset="0"/>
                  </a:endParaRPr>
                </a:p>
              </p:txBody>
            </p:sp>
            <p:sp>
              <p:nvSpPr>
                <p:cNvPr id="33" name="TextBox 22"/>
                <p:cNvSpPr txBox="1">
                  <a:spLocks noChangeArrowheads="1"/>
                </p:cNvSpPr>
                <p:nvPr/>
              </p:nvSpPr>
              <p:spPr bwMode="auto">
                <a:xfrm>
                  <a:off x="469341" y="2253957"/>
                  <a:ext cx="1096265" cy="547962"/>
                </a:xfrm>
                <a:prstGeom prst="rect">
                  <a:avLst/>
                </a:prstGeom>
                <a:noFill/>
                <a:ln w="28575">
                  <a:noFill/>
                  <a:miter lim="800000"/>
                  <a:headEnd/>
                  <a:tailEnd/>
                </a:ln>
              </p:spPr>
              <p:txBody>
                <a:bodyPr wrap="none">
                  <a:spAutoFit/>
                </a:bodyPr>
                <a:lstStyle/>
                <a:p>
                  <a:r>
                    <a:rPr lang="en-US" sz="2400" dirty="0" smtClean="0">
                      <a:latin typeface="Times New Roman" pitchFamily="18" charset="0"/>
                      <a:cs typeface="Times New Roman" pitchFamily="18" charset="0"/>
                    </a:rPr>
                    <a:t>W</a:t>
                  </a:r>
                  <a:r>
                    <a:rPr lang="en-US" sz="12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p:txBody>
            </p:sp>
            <p:sp>
              <p:nvSpPr>
                <p:cNvPr id="34" name="TextBox 23"/>
                <p:cNvSpPr txBox="1">
                  <a:spLocks noChangeArrowheads="1"/>
                </p:cNvSpPr>
                <p:nvPr/>
              </p:nvSpPr>
              <p:spPr bwMode="auto">
                <a:xfrm>
                  <a:off x="3859155" y="5785016"/>
                  <a:ext cx="879688" cy="547962"/>
                </a:xfrm>
                <a:prstGeom prst="rect">
                  <a:avLst/>
                </a:prstGeom>
                <a:noFill/>
                <a:ln w="28575">
                  <a:noFill/>
                  <a:miter lim="800000"/>
                  <a:headEnd/>
                  <a:tailEnd/>
                </a:ln>
              </p:spPr>
              <p:txBody>
                <a:bodyPr wrap="none">
                  <a:spAutoFit/>
                </a:bodyPr>
                <a:lstStyle/>
                <a:p>
                  <a:r>
                    <a:rPr lang="en-US" sz="2400" dirty="0" smtClean="0">
                      <a:latin typeface="Times New Roman" pitchFamily="18" charset="0"/>
                      <a:cs typeface="Times New Roman" pitchFamily="18" charset="0"/>
                    </a:rPr>
                    <a:t>L</a:t>
                  </a:r>
                  <a:r>
                    <a:rPr lang="en-US" sz="11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p:txBody>
            </p:sp>
          </p:grpSp>
          <p:cxnSp>
            <p:nvCxnSpPr>
              <p:cNvPr id="25" name="Прямая соединительная линия 24"/>
              <p:cNvCxnSpPr/>
              <p:nvPr/>
            </p:nvCxnSpPr>
            <p:spPr bwMode="auto">
              <a:xfrm rot="10800000">
                <a:off x="947982" y="2400281"/>
                <a:ext cx="1221737" cy="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cxnSp>
          <p:nvCxnSpPr>
            <p:cNvPr id="23" name="Прямая соединительная линия 22"/>
            <p:cNvCxnSpPr/>
            <p:nvPr/>
          </p:nvCxnSpPr>
          <p:spPr bwMode="auto">
            <a:xfrm rot="5400000">
              <a:off x="905275" y="3783787"/>
              <a:ext cx="2528888" cy="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37" name="Заголовок 1"/>
          <p:cNvSpPr>
            <a:spLocks noGrp="1"/>
          </p:cNvSpPr>
          <p:nvPr>
            <p:ph type="title"/>
          </p:nvPr>
        </p:nvSpPr>
        <p:spPr>
          <a:xfrm>
            <a:off x="107504" y="5516515"/>
            <a:ext cx="3742624" cy="720797"/>
          </a:xfrm>
        </p:spPr>
        <p:txBody>
          <a:bodyPr>
            <a:normAutofit fontScale="90000"/>
          </a:bodyPr>
          <a:lstStyle/>
          <a:p>
            <a:pPr algn="ctr" eaLnBrk="1" fontAlgn="auto" hangingPunct="1">
              <a:spcAft>
                <a:spcPts val="0"/>
              </a:spcAft>
              <a:defRPr/>
            </a:pPr>
            <a:r>
              <a:rPr lang="ru-RU" sz="2800" b="1" cap="none" dirty="0" smtClean="0">
                <a:solidFill>
                  <a:schemeClr val="tx1"/>
                </a:solidFill>
              </a:rPr>
              <a:t>Рисунок  3 – Кривая предложения на труд</a:t>
            </a:r>
            <a:endParaRPr lang="ru-RU" sz="2800" b="1" cap="none"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p:cNvSpPr>
          <p:nvPr>
            <p:ph type="body" idx="4294967295"/>
          </p:nvPr>
        </p:nvSpPr>
        <p:spPr>
          <a:xfrm>
            <a:off x="4211638" y="1714488"/>
            <a:ext cx="4608512" cy="4883162"/>
          </a:xfrm>
        </p:spPr>
        <p:txBody>
          <a:bodyPr/>
          <a:lstStyle/>
          <a:p>
            <a:pPr>
              <a:lnSpc>
                <a:spcPct val="80000"/>
              </a:lnSpc>
              <a:buFont typeface="Wingdings 2" pitchFamily="18" charset="2"/>
              <a:buNone/>
            </a:pPr>
            <a:r>
              <a:rPr lang="ru-RU" sz="2800" b="1" dirty="0" smtClean="0">
                <a:solidFill>
                  <a:srgbClr val="C00000"/>
                </a:solidFill>
                <a:latin typeface="+mj-lt"/>
              </a:rPr>
              <a:t>Равновесие на рынке труда </a:t>
            </a:r>
            <a:r>
              <a:rPr lang="ru-RU" sz="2800" b="1" dirty="0" smtClean="0">
                <a:solidFill>
                  <a:schemeClr val="tx1"/>
                </a:solidFill>
                <a:latin typeface="+mj-lt"/>
              </a:rPr>
              <a:t>устанавливается в точке пересечения рыночного спроса и рыночного предложения. </a:t>
            </a:r>
          </a:p>
          <a:p>
            <a:pPr>
              <a:lnSpc>
                <a:spcPct val="80000"/>
              </a:lnSpc>
              <a:buFont typeface="Wingdings 2" pitchFamily="18" charset="2"/>
              <a:buNone/>
            </a:pPr>
            <a:r>
              <a:rPr lang="ru-RU" sz="2800" b="1" dirty="0" smtClean="0">
                <a:solidFill>
                  <a:srgbClr val="C00000"/>
                </a:solidFill>
                <a:latin typeface="+mj-lt"/>
              </a:rPr>
              <a:t>Равновесие в точке Е </a:t>
            </a:r>
            <a:r>
              <a:rPr lang="ru-RU" sz="2800" b="1" dirty="0" smtClean="0">
                <a:solidFill>
                  <a:schemeClr val="tx1"/>
                </a:solidFill>
                <a:latin typeface="+mj-lt"/>
              </a:rPr>
              <a:t>определяет положение полной занятости, а заработная плата выступает как цена равновесия на рынке труда.</a:t>
            </a:r>
          </a:p>
          <a:p>
            <a:pPr>
              <a:lnSpc>
                <a:spcPct val="80000"/>
              </a:lnSpc>
              <a:buFont typeface="Wingdings 2" pitchFamily="18" charset="2"/>
              <a:buNone/>
            </a:pPr>
            <a:r>
              <a:rPr lang="ru-RU" sz="2400" b="1" dirty="0" smtClean="0"/>
              <a:t>	</a:t>
            </a:r>
          </a:p>
        </p:txBody>
      </p:sp>
      <p:graphicFrame>
        <p:nvGraphicFramePr>
          <p:cNvPr id="75777" name="Object 1"/>
          <p:cNvGraphicFramePr>
            <a:graphicFrameLocks noChangeAspect="1"/>
          </p:cNvGraphicFramePr>
          <p:nvPr>
            <p:extLst>
              <p:ext uri="{D42A27DB-BD31-4B8C-83A1-F6EECF244321}">
                <p14:modId xmlns:p14="http://schemas.microsoft.com/office/powerpoint/2010/main" val="1942708992"/>
              </p:ext>
            </p:extLst>
          </p:nvPr>
        </p:nvGraphicFramePr>
        <p:xfrm>
          <a:off x="252413" y="1655763"/>
          <a:ext cx="8402637" cy="4808537"/>
        </p:xfrm>
        <a:graphic>
          <a:graphicData uri="http://schemas.openxmlformats.org/presentationml/2006/ole">
            <mc:AlternateContent xmlns:mc="http://schemas.openxmlformats.org/markup-compatibility/2006">
              <mc:Choice xmlns:v="urn:schemas-microsoft-com:vml" Requires="v">
                <p:oleObj spid="_x0000_s87059" name="Документ" r:id="rId4" imgW="5976311" imgH="3433027" progId="Word.Document.12">
                  <p:embed/>
                </p:oleObj>
              </mc:Choice>
              <mc:Fallback>
                <p:oleObj name="Документ" r:id="rId4" imgW="5976311" imgH="3433027" progId="Word.Document.12">
                  <p:embed/>
                  <p:pic>
                    <p:nvPicPr>
                      <p:cNvPr id="0" name=""/>
                      <p:cNvPicPr>
                        <a:picLocks noChangeAspect="1" noChangeArrowheads="1"/>
                      </p:cNvPicPr>
                      <p:nvPr/>
                    </p:nvPicPr>
                    <p:blipFill>
                      <a:blip r:embed="rId5"/>
                      <a:srcRect/>
                      <a:stretch>
                        <a:fillRect/>
                      </a:stretch>
                    </p:blipFill>
                    <p:spPr bwMode="auto">
                      <a:xfrm>
                        <a:off x="252413" y="1655763"/>
                        <a:ext cx="8402637" cy="48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70974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p:cNvSpPr>
          <p:nvPr>
            <p:ph type="body" idx="4294967295"/>
          </p:nvPr>
        </p:nvSpPr>
        <p:spPr>
          <a:xfrm>
            <a:off x="251520" y="993353"/>
            <a:ext cx="8686800" cy="5387975"/>
          </a:xfrm>
        </p:spPr>
        <p:txBody>
          <a:bodyPr/>
          <a:lstStyle/>
          <a:p>
            <a:pPr marL="363538" indent="-363538">
              <a:lnSpc>
                <a:spcPct val="90000"/>
              </a:lnSpc>
              <a:buNone/>
            </a:pPr>
            <a:r>
              <a:rPr lang="ru-RU" sz="2800" b="1" dirty="0" smtClean="0">
                <a:solidFill>
                  <a:srgbClr val="C00000"/>
                </a:solidFill>
                <a:latin typeface="+mj-lt"/>
              </a:rPr>
              <a:t>При более высоком уровне заработной платы </a:t>
            </a:r>
            <a:r>
              <a:rPr lang="ru-RU" sz="2800" b="1" i="1" dirty="0" smtClean="0">
                <a:solidFill>
                  <a:srgbClr val="C00000"/>
                </a:solidFill>
                <a:latin typeface="+mj-lt"/>
              </a:rPr>
              <a:t>W</a:t>
            </a:r>
            <a:r>
              <a:rPr lang="ru-RU" sz="2800" b="1" i="1" baseline="-25000" dirty="0">
                <a:solidFill>
                  <a:srgbClr val="C00000"/>
                </a:solidFill>
                <a:latin typeface="+mj-lt"/>
              </a:rPr>
              <a:t>1</a:t>
            </a:r>
            <a:r>
              <a:rPr lang="ru-RU" sz="2800" b="1" dirty="0" smtClean="0">
                <a:solidFill>
                  <a:srgbClr val="C00000"/>
                </a:solidFill>
                <a:latin typeface="+mj-lt"/>
              </a:rPr>
              <a:t> </a:t>
            </a:r>
            <a:r>
              <a:rPr lang="ru-RU" sz="2800" b="1" dirty="0" smtClean="0">
                <a:solidFill>
                  <a:schemeClr val="tx1"/>
                </a:solidFill>
                <a:latin typeface="+mj-lt"/>
              </a:rPr>
              <a:t>на</a:t>
            </a:r>
            <a:r>
              <a:rPr lang="ru-RU" sz="2800" b="1" dirty="0" smtClean="0">
                <a:latin typeface="+mj-lt"/>
              </a:rPr>
              <a:t> </a:t>
            </a:r>
            <a:r>
              <a:rPr lang="ru-RU" sz="2800" b="1" dirty="0" smtClean="0">
                <a:solidFill>
                  <a:schemeClr val="tx1"/>
                </a:solidFill>
                <a:latin typeface="+mj-lt"/>
              </a:rPr>
              <a:t>рынке труда будет наблюдаться </a:t>
            </a:r>
            <a:r>
              <a:rPr lang="ru-RU" sz="2800" b="1" dirty="0" smtClean="0">
                <a:solidFill>
                  <a:srgbClr val="C00000"/>
                </a:solidFill>
                <a:latin typeface="+mj-lt"/>
              </a:rPr>
              <a:t>избыток рабочей </a:t>
            </a:r>
            <a:r>
              <a:rPr lang="ru-RU" sz="2800" b="1" dirty="0" smtClean="0">
                <a:solidFill>
                  <a:schemeClr val="tx1"/>
                </a:solidFill>
                <a:latin typeface="+mj-lt"/>
              </a:rPr>
              <a:t>силы. Возникает конкуренция среди незанятых работников, что повлечет снижение заработной платы.</a:t>
            </a:r>
          </a:p>
          <a:p>
            <a:pPr marL="363538" indent="-363538">
              <a:lnSpc>
                <a:spcPct val="90000"/>
              </a:lnSpc>
              <a:buNone/>
            </a:pPr>
            <a:r>
              <a:rPr lang="ru-RU" sz="2800" b="1" dirty="0" smtClean="0">
                <a:solidFill>
                  <a:srgbClr val="C00000"/>
                </a:solidFill>
                <a:latin typeface="+mj-lt"/>
              </a:rPr>
              <a:t>При любой заработной плате </a:t>
            </a:r>
            <a:r>
              <a:rPr lang="ru-RU" sz="2800" b="1" i="1" dirty="0" smtClean="0">
                <a:solidFill>
                  <a:srgbClr val="C00000"/>
                </a:solidFill>
                <a:latin typeface="+mj-lt"/>
              </a:rPr>
              <a:t>W</a:t>
            </a:r>
            <a:r>
              <a:rPr lang="ru-RU" sz="2800" b="1" baseline="-25000" dirty="0">
                <a:solidFill>
                  <a:srgbClr val="C00000"/>
                </a:solidFill>
                <a:latin typeface="+mj-lt"/>
              </a:rPr>
              <a:t>2</a:t>
            </a:r>
            <a:r>
              <a:rPr lang="ru-RU" sz="2800" b="1" dirty="0" smtClean="0">
                <a:solidFill>
                  <a:srgbClr val="C00000"/>
                </a:solidFill>
                <a:latin typeface="+mj-lt"/>
              </a:rPr>
              <a:t> ниже равновесной </a:t>
            </a:r>
            <a:r>
              <a:rPr lang="en-US" sz="2800" b="1" i="1" dirty="0" smtClean="0">
                <a:solidFill>
                  <a:srgbClr val="C00000"/>
                </a:solidFill>
                <a:latin typeface="+mj-lt"/>
              </a:rPr>
              <a:t>W</a:t>
            </a:r>
            <a:r>
              <a:rPr lang="en-US" sz="2800" b="1" i="1" baseline="-25000" dirty="0" smtClean="0">
                <a:solidFill>
                  <a:srgbClr val="C00000"/>
                </a:solidFill>
                <a:latin typeface="+mj-lt"/>
              </a:rPr>
              <a:t>E</a:t>
            </a:r>
            <a:r>
              <a:rPr lang="ru-RU" sz="2800" b="1" dirty="0" smtClean="0">
                <a:solidFill>
                  <a:srgbClr val="C00000"/>
                </a:solidFill>
                <a:latin typeface="+mj-lt"/>
              </a:rPr>
              <a:t> </a:t>
            </a:r>
            <a:r>
              <a:rPr lang="ru-RU" sz="2800" b="1" dirty="0" smtClean="0">
                <a:solidFill>
                  <a:schemeClr val="tx1"/>
                </a:solidFill>
                <a:latin typeface="+mj-lt"/>
              </a:rPr>
              <a:t>на рынке труда возникнет дефицит рабочей силы, что приведет к конкуренции среди предпринимателей за </a:t>
            </a:r>
            <a:r>
              <a:rPr lang="ru-RU" sz="2800" b="1" dirty="0" err="1" smtClean="0">
                <a:solidFill>
                  <a:schemeClr val="tx1"/>
                </a:solidFill>
                <a:latin typeface="+mj-lt"/>
              </a:rPr>
              <a:t>найм</a:t>
            </a:r>
            <a:r>
              <a:rPr lang="ru-RU" sz="2800" b="1" dirty="0" smtClean="0">
                <a:solidFill>
                  <a:schemeClr val="tx1"/>
                </a:solidFill>
                <a:latin typeface="+mj-lt"/>
              </a:rPr>
              <a:t> рабочей силы, и, в конечном итоге, к повышению заработной платы. Благодаря росту заработной платы расширяется круг наемных работников, готовых предложить свои способности к труду.</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type="body" idx="4294967295"/>
          </p:nvPr>
        </p:nvSpPr>
        <p:spPr/>
        <p:txBody>
          <a:bodyPr/>
          <a:lstStyle/>
          <a:p>
            <a:pPr marL="449263" indent="-449263">
              <a:lnSpc>
                <a:spcPct val="90000"/>
              </a:lnSpc>
              <a:buNone/>
            </a:pPr>
            <a:r>
              <a:rPr lang="ru-RU" sz="2800" b="1" dirty="0" smtClean="0">
                <a:solidFill>
                  <a:schemeClr val="tx1"/>
                </a:solidFill>
                <a:latin typeface="+mj-lt"/>
              </a:rPr>
              <a:t>В широком смысле слова </a:t>
            </a:r>
            <a:r>
              <a:rPr lang="ru-RU" sz="2800" b="1" dirty="0" smtClean="0">
                <a:solidFill>
                  <a:srgbClr val="C00000"/>
                </a:solidFill>
                <a:latin typeface="+mj-lt"/>
              </a:rPr>
              <a:t>заработную плату </a:t>
            </a:r>
            <a:r>
              <a:rPr lang="ru-RU" sz="2800" b="1" dirty="0" smtClean="0">
                <a:solidFill>
                  <a:schemeClr val="tx1"/>
                </a:solidFill>
                <a:latin typeface="+mj-lt"/>
              </a:rPr>
              <a:t>рассматривают как</a:t>
            </a:r>
            <a:r>
              <a:rPr lang="ru-RU" sz="2800" b="1" dirty="0" smtClean="0">
                <a:latin typeface="+mj-lt"/>
              </a:rPr>
              <a:t> </a:t>
            </a:r>
            <a:r>
              <a:rPr lang="ru-RU" sz="2800" b="1" dirty="0" smtClean="0">
                <a:solidFill>
                  <a:srgbClr val="C00000"/>
                </a:solidFill>
                <a:latin typeface="+mj-lt"/>
              </a:rPr>
              <a:t>цену труда, </a:t>
            </a:r>
            <a:r>
              <a:rPr lang="ru-RU" sz="2800" b="1" dirty="0" smtClean="0">
                <a:solidFill>
                  <a:schemeClr val="tx1"/>
                </a:solidFill>
                <a:latin typeface="+mj-lt"/>
              </a:rPr>
              <a:t>но в более узком смысле - </a:t>
            </a:r>
            <a:r>
              <a:rPr lang="ru-RU" sz="2800" b="1" dirty="0" smtClean="0">
                <a:solidFill>
                  <a:srgbClr val="FF0000"/>
                </a:solidFill>
                <a:latin typeface="+mj-lt"/>
              </a:rPr>
              <a:t>ставка заработной платы</a:t>
            </a:r>
            <a:r>
              <a:rPr lang="ru-RU" sz="2800" b="1" dirty="0" smtClean="0">
                <a:solidFill>
                  <a:schemeClr val="tx1"/>
                </a:solidFill>
                <a:latin typeface="+mj-lt"/>
              </a:rPr>
              <a:t>, которая определяется на конкурентном рынке соотношением спроса и предложения труда.</a:t>
            </a:r>
          </a:p>
          <a:p>
            <a:pPr marL="449263" indent="-449263">
              <a:lnSpc>
                <a:spcPct val="90000"/>
              </a:lnSpc>
              <a:buNone/>
            </a:pPr>
            <a:r>
              <a:rPr lang="ru-RU" sz="2800" b="1" dirty="0" smtClean="0">
                <a:solidFill>
                  <a:srgbClr val="C00000"/>
                </a:solidFill>
                <a:latin typeface="+mj-lt"/>
              </a:rPr>
              <a:t>Заработная плата  – </a:t>
            </a:r>
            <a:r>
              <a:rPr lang="ru-RU" sz="2800" b="1" dirty="0" smtClean="0">
                <a:solidFill>
                  <a:schemeClr val="tx1"/>
                </a:solidFill>
                <a:latin typeface="+mj-lt"/>
              </a:rPr>
              <a:t>это плата </a:t>
            </a:r>
          </a:p>
          <a:p>
            <a:pPr marL="449263" indent="-449263">
              <a:lnSpc>
                <a:spcPct val="90000"/>
              </a:lnSpc>
              <a:buFont typeface="Wingdings 2" pitchFamily="18" charset="2"/>
              <a:buNone/>
            </a:pPr>
            <a:r>
              <a:rPr lang="ru-RU" sz="2800" b="1" dirty="0" smtClean="0">
                <a:solidFill>
                  <a:schemeClr val="tx1"/>
                </a:solidFill>
                <a:latin typeface="+mj-lt"/>
              </a:rPr>
              <a:t>работнику за использование его </a:t>
            </a:r>
          </a:p>
          <a:p>
            <a:pPr marL="449263" indent="-449263">
              <a:lnSpc>
                <a:spcPct val="90000"/>
              </a:lnSpc>
              <a:buFont typeface="Wingdings 2" pitchFamily="18" charset="2"/>
              <a:buNone/>
            </a:pPr>
            <a:r>
              <a:rPr lang="ru-RU" sz="2800" b="1" dirty="0" smtClean="0">
                <a:solidFill>
                  <a:schemeClr val="tx1"/>
                </a:solidFill>
                <a:latin typeface="+mj-lt"/>
              </a:rPr>
              <a:t>рабочей силы.</a:t>
            </a:r>
          </a:p>
        </p:txBody>
      </p:sp>
      <p:pic>
        <p:nvPicPr>
          <p:cNvPr id="36867" name="Picture 5"/>
          <p:cNvPicPr>
            <a:picLocks noChangeAspect="1" noChangeArrowheads="1"/>
          </p:cNvPicPr>
          <p:nvPr/>
        </p:nvPicPr>
        <p:blipFill>
          <a:blip r:embed="rId2"/>
          <a:srcRect/>
          <a:stretch>
            <a:fillRect/>
          </a:stretch>
        </p:blipFill>
        <p:spPr bwMode="auto">
          <a:xfrm>
            <a:off x="6300788" y="4005263"/>
            <a:ext cx="2095500"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86800" cy="838200"/>
          </a:xfrm>
        </p:spPr>
        <p:txBody>
          <a:bodyPr/>
          <a:lstStyle/>
          <a:p>
            <a:r>
              <a:rPr lang="ru-RU" b="1" dirty="0" smtClean="0">
                <a:solidFill>
                  <a:srgbClr val="C00000"/>
                </a:solidFill>
              </a:rPr>
              <a:t>Цель лекции:</a:t>
            </a:r>
            <a:endParaRPr lang="ru-RU" b="1" dirty="0"/>
          </a:p>
        </p:txBody>
      </p:sp>
      <p:sp>
        <p:nvSpPr>
          <p:cNvPr id="3" name="Содержимое 2"/>
          <p:cNvSpPr>
            <a:spLocks noGrp="1"/>
          </p:cNvSpPr>
          <p:nvPr>
            <p:ph idx="1"/>
          </p:nvPr>
        </p:nvSpPr>
        <p:spPr/>
        <p:txBody>
          <a:bodyPr>
            <a:normAutofit/>
          </a:bodyPr>
          <a:lstStyle/>
          <a:p>
            <a:pPr marL="0" indent="0" algn="just">
              <a:buNone/>
            </a:pPr>
            <a:r>
              <a:rPr lang="ru-RU" b="1" dirty="0">
                <a:latin typeface="+mj-lt"/>
              </a:rPr>
              <a:t>рассмотреть особенности функционирования факторных рынков, специфику факторных доходов; </a:t>
            </a:r>
            <a:r>
              <a:rPr lang="ru-RU" b="1" dirty="0" smtClean="0">
                <a:latin typeface="+mj-lt"/>
              </a:rPr>
              <a:t>изучить </a:t>
            </a:r>
            <a:r>
              <a:rPr lang="ru-RU" b="1" dirty="0">
                <a:latin typeface="+mj-lt"/>
              </a:rPr>
              <a:t>особенности формирования спроса и предложения на </a:t>
            </a:r>
            <a:r>
              <a:rPr lang="ru-RU" b="1" dirty="0" smtClean="0">
                <a:latin typeface="+mj-lt"/>
              </a:rPr>
              <a:t>факторных рынках</a:t>
            </a:r>
            <a:endParaRPr lang="ru-RU" b="1" dirty="0">
              <a:latin typeface="+mj-lt"/>
            </a:endParaRPr>
          </a:p>
        </p:txBody>
      </p:sp>
    </p:spTree>
    <p:extLst>
      <p:ext uri="{BB962C8B-B14F-4D97-AF65-F5344CB8AC3E}">
        <p14:creationId xmlns:p14="http://schemas.microsoft.com/office/powerpoint/2010/main" val="3172624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28" name="Rectangle 4"/>
          <p:cNvSpPr>
            <a:spLocks noGrp="1"/>
          </p:cNvSpPr>
          <p:nvPr>
            <p:ph type="title" idx="4294967295"/>
          </p:nvPr>
        </p:nvSpPr>
        <p:spPr bwMode="auto">
          <a:xfrm>
            <a:off x="304800" y="188913"/>
            <a:ext cx="8686800" cy="792162"/>
          </a:xfrm>
          <a:noFill/>
        </p:spPr>
        <p:txBody>
          <a:bodyPr wrap="square" lIns="91440" tIns="45720" rIns="91440" bIns="45720" numCol="1" anchorCtr="0" compatLnSpc="1">
            <a:prstTxWarp prst="textNoShape">
              <a:avLst/>
            </a:prstTxWarp>
            <a:normAutofit fontScale="90000"/>
          </a:bodyPr>
          <a:lstStyle/>
          <a:p>
            <a:pPr algn="ctr"/>
            <a:r>
              <a:rPr lang="ru-RU" sz="3200" b="1" cap="none" dirty="0" smtClean="0">
                <a:solidFill>
                  <a:srgbClr val="C00000"/>
                </a:solidFill>
                <a:effectLst/>
              </a:rPr>
              <a:t>ФАКТОРЫ ОПРЕДЕЛЯЮЩИЕ ЗАРАБОТНУЮ ПЛАТУ:</a:t>
            </a:r>
          </a:p>
        </p:txBody>
      </p:sp>
      <p:graphicFrame>
        <p:nvGraphicFramePr>
          <p:cNvPr id="5" name="Схема 4"/>
          <p:cNvGraphicFramePr/>
          <p:nvPr>
            <p:extLst>
              <p:ext uri="{D42A27DB-BD31-4B8C-83A1-F6EECF244321}">
                <p14:modId xmlns:p14="http://schemas.microsoft.com/office/powerpoint/2010/main" val="3563156813"/>
              </p:ext>
            </p:extLst>
          </p:nvPr>
        </p:nvGraphicFramePr>
        <p:xfrm>
          <a:off x="611560" y="1052736"/>
          <a:ext cx="806489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p:cNvSpPr>
          <p:nvPr>
            <p:ph type="body" sz="half" idx="4294967295"/>
          </p:nvPr>
        </p:nvSpPr>
        <p:spPr>
          <a:xfrm>
            <a:off x="304800" y="1196975"/>
            <a:ext cx="4267200" cy="5327650"/>
          </a:xfrm>
        </p:spPr>
        <p:txBody>
          <a:bodyPr/>
          <a:lstStyle/>
          <a:p>
            <a:pPr algn="ctr" eaLnBrk="1" hangingPunct="1">
              <a:lnSpc>
                <a:spcPct val="80000"/>
              </a:lnSpc>
              <a:spcBef>
                <a:spcPts val="600"/>
              </a:spcBef>
              <a:buClr>
                <a:schemeClr val="tx2"/>
              </a:buClr>
              <a:buSzPct val="73000"/>
              <a:buFont typeface="Wingdings 2" pitchFamily="18" charset="2"/>
              <a:buNone/>
            </a:pPr>
            <a:r>
              <a:rPr lang="ru-RU" sz="2400" b="1" dirty="0" smtClean="0"/>
              <a:t>.</a:t>
            </a:r>
          </a:p>
          <a:p>
            <a:pPr>
              <a:lnSpc>
                <a:spcPct val="90000"/>
              </a:lnSpc>
            </a:pPr>
            <a:endParaRPr lang="ru-RU" sz="2400" b="1" dirty="0" smtClean="0"/>
          </a:p>
        </p:txBody>
      </p:sp>
      <p:graphicFrame>
        <p:nvGraphicFramePr>
          <p:cNvPr id="2" name="Схема 1"/>
          <p:cNvGraphicFramePr/>
          <p:nvPr>
            <p:extLst>
              <p:ext uri="{D42A27DB-BD31-4B8C-83A1-F6EECF244321}">
                <p14:modId xmlns:p14="http://schemas.microsoft.com/office/powerpoint/2010/main" val="1231309678"/>
              </p:ext>
            </p:extLst>
          </p:nvPr>
        </p:nvGraphicFramePr>
        <p:xfrm>
          <a:off x="107504" y="188640"/>
          <a:ext cx="8784976"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60031687"/>
              </p:ext>
            </p:extLst>
          </p:nvPr>
        </p:nvGraphicFramePr>
        <p:xfrm>
          <a:off x="466725" y="764704"/>
          <a:ext cx="8209731"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Grp="1"/>
          </p:cNvSpPr>
          <p:nvPr>
            <p:ph type="body" idx="4294967295"/>
          </p:nvPr>
        </p:nvSpPr>
        <p:spPr>
          <a:xfrm>
            <a:off x="179512" y="1124744"/>
            <a:ext cx="8686800" cy="5530726"/>
          </a:xfrm>
        </p:spPr>
        <p:txBody>
          <a:bodyPr/>
          <a:lstStyle/>
          <a:p>
            <a:pPr marL="363538" indent="-363538">
              <a:lnSpc>
                <a:spcPct val="80000"/>
              </a:lnSpc>
              <a:buNone/>
            </a:pPr>
            <a:r>
              <a:rPr lang="ru-RU" sz="2800" b="1" dirty="0" smtClean="0">
                <a:solidFill>
                  <a:schemeClr val="tx1"/>
                </a:solidFill>
                <a:latin typeface="+mj-lt"/>
              </a:rPr>
              <a:t>Исторически заработная плата существует в двух основных формах: </a:t>
            </a:r>
            <a:r>
              <a:rPr lang="ru-RU" sz="2800" b="1" dirty="0" smtClean="0">
                <a:solidFill>
                  <a:srgbClr val="C00000"/>
                </a:solidFill>
                <a:latin typeface="+mj-lt"/>
              </a:rPr>
              <a:t>повременной и сдельной (поштучной).</a:t>
            </a:r>
          </a:p>
          <a:p>
            <a:pPr marL="363538" indent="-363538">
              <a:lnSpc>
                <a:spcPct val="80000"/>
              </a:lnSpc>
              <a:buNone/>
            </a:pPr>
            <a:r>
              <a:rPr lang="ru-RU" sz="2800" b="1" dirty="0" smtClean="0">
                <a:solidFill>
                  <a:srgbClr val="C00000"/>
                </a:solidFill>
                <a:latin typeface="+mj-lt"/>
              </a:rPr>
              <a:t>Повременная зарплата </a:t>
            </a:r>
            <a:r>
              <a:rPr lang="ru-RU" sz="2800" b="1" dirty="0" smtClean="0">
                <a:solidFill>
                  <a:schemeClr val="tx1"/>
                </a:solidFill>
                <a:latin typeface="+mj-lt"/>
              </a:rPr>
              <a:t>определяет уровень зарплаты в зависимости от отработанного времени. </a:t>
            </a:r>
          </a:p>
          <a:p>
            <a:pPr marL="363538" indent="-363538">
              <a:lnSpc>
                <a:spcPct val="80000"/>
              </a:lnSpc>
              <a:buNone/>
            </a:pPr>
            <a:r>
              <a:rPr lang="ru-RU" sz="2800" b="1" dirty="0" smtClean="0">
                <a:solidFill>
                  <a:schemeClr val="tx1"/>
                </a:solidFill>
                <a:latin typeface="+mj-lt"/>
              </a:rPr>
              <a:t>Она может быть почасовой, поденной, понедельной, помесячной. Это зависит от меры цены труда. </a:t>
            </a:r>
          </a:p>
          <a:p>
            <a:pPr marL="536575" lvl="0" indent="-536575">
              <a:lnSpc>
                <a:spcPct val="80000"/>
              </a:lnSpc>
              <a:buClr>
                <a:srgbClr val="F0A22E"/>
              </a:buClr>
              <a:buNone/>
            </a:pPr>
            <a:r>
              <a:rPr lang="ru-RU" sz="2800" b="1" dirty="0">
                <a:solidFill>
                  <a:srgbClr val="A50021"/>
                </a:solidFill>
                <a:latin typeface="Franklin Gothic Medium"/>
              </a:rPr>
              <a:t>Сдельная (поштучная) заработная плата,</a:t>
            </a:r>
            <a:r>
              <a:rPr lang="ru-RU" sz="2800" b="1" dirty="0">
                <a:solidFill>
                  <a:srgbClr val="4E3B30"/>
                </a:solidFill>
                <a:latin typeface="Franklin Gothic Medium"/>
              </a:rPr>
              <a:t> </a:t>
            </a:r>
            <a:r>
              <a:rPr lang="ru-RU" sz="2800" b="1" dirty="0">
                <a:solidFill>
                  <a:prstClr val="black"/>
                </a:solidFill>
                <a:latin typeface="Franklin Gothic Medium"/>
              </a:rPr>
              <a:t>которая исчисляется количеством произведенного продукта. Ее величина определяется путем умножения расценки за одно изделие на количество изделий.</a:t>
            </a:r>
          </a:p>
          <a:p>
            <a:pPr marL="363538" indent="-363538">
              <a:lnSpc>
                <a:spcPct val="80000"/>
              </a:lnSpc>
              <a:buNone/>
            </a:pPr>
            <a:endParaRPr lang="ru-RU" sz="2800" b="1"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idx="4294967295"/>
          </p:nvPr>
        </p:nvSpPr>
        <p:spPr bwMode="auto">
          <a:xfrm>
            <a:off x="304800" y="404664"/>
            <a:ext cx="8686800" cy="838200"/>
          </a:xfrm>
          <a:noFill/>
        </p:spPr>
        <p:txBody>
          <a:bodyPr wrap="square" lIns="91440" tIns="45720" rIns="91440" bIns="45720" numCol="1" anchorCtr="0" compatLnSpc="1">
            <a:prstTxWarp prst="textNoShape">
              <a:avLst/>
            </a:prstTxWarp>
            <a:normAutofit fontScale="90000"/>
          </a:bodyPr>
          <a:lstStyle/>
          <a:p>
            <a:pPr algn="ctr"/>
            <a:r>
              <a:rPr lang="ru-RU" sz="3200" b="1" cap="none" dirty="0" smtClean="0">
                <a:solidFill>
                  <a:srgbClr val="C00000"/>
                </a:solidFill>
                <a:effectLst/>
              </a:rPr>
              <a:t>ВЫДЕЛЯЮТ СЛЕДУЮЩИЕ СИСТЕМЫ СДЕЛЬНОЙ ЗАРАБОТНОЙ ПЛАТЫ:</a:t>
            </a:r>
            <a:r>
              <a:rPr lang="ru-RU" sz="3200" cap="none" dirty="0" smtClean="0">
                <a:solidFill>
                  <a:srgbClr val="A50021"/>
                </a:solidFill>
                <a:effectLst/>
              </a:rPr>
              <a:t/>
            </a:r>
            <a:br>
              <a:rPr lang="ru-RU" sz="3200" cap="none" dirty="0" smtClean="0">
                <a:solidFill>
                  <a:srgbClr val="A50021"/>
                </a:solidFill>
                <a:effectLst/>
              </a:rPr>
            </a:br>
            <a:endParaRPr lang="ru-RU" sz="3200" cap="none" dirty="0" smtClean="0">
              <a:solidFill>
                <a:srgbClr val="A50021"/>
              </a:solidFill>
              <a:effectLst/>
            </a:endParaRPr>
          </a:p>
        </p:txBody>
      </p:sp>
      <p:sp>
        <p:nvSpPr>
          <p:cNvPr id="89090" name="Rectangle 3"/>
          <p:cNvSpPr>
            <a:spLocks noGrp="1"/>
          </p:cNvSpPr>
          <p:nvPr>
            <p:ph type="body" idx="4294967295"/>
          </p:nvPr>
        </p:nvSpPr>
        <p:spPr>
          <a:xfrm>
            <a:off x="304800" y="1125538"/>
            <a:ext cx="8686800" cy="4954587"/>
          </a:xfrm>
        </p:spPr>
        <p:txBody>
          <a:bodyPr/>
          <a:lstStyle/>
          <a:p>
            <a:pPr marL="457200" indent="-457200">
              <a:lnSpc>
                <a:spcPct val="80000"/>
              </a:lnSpc>
              <a:buClr>
                <a:srgbClr val="C00000"/>
              </a:buClr>
              <a:buSzPct val="100000"/>
              <a:buFont typeface="+mj-lt"/>
              <a:buAutoNum type="arabicParenR"/>
            </a:pPr>
            <a:r>
              <a:rPr lang="ru-RU" sz="2200" b="1" dirty="0" smtClean="0">
                <a:solidFill>
                  <a:srgbClr val="C00000"/>
                </a:solidFill>
                <a:latin typeface="+mj-lt"/>
              </a:rPr>
              <a:t>ПРЯМАЯ СДЕЛЬНАЯ ЗАРАБОТНАЯ ПЛАТА,</a:t>
            </a:r>
            <a:r>
              <a:rPr lang="ru-RU" sz="2200" b="1" dirty="0" smtClean="0">
                <a:latin typeface="+mj-lt"/>
              </a:rPr>
              <a:t> </a:t>
            </a:r>
            <a:r>
              <a:rPr lang="ru-RU" sz="2200" b="1" dirty="0" smtClean="0">
                <a:solidFill>
                  <a:schemeClr val="tx1"/>
                </a:solidFill>
                <a:latin typeface="+mj-lt"/>
              </a:rPr>
              <a:t>предусматривающая прямо пропорциональную зависимость между ростом объема выработки и увеличением заработной платы;</a:t>
            </a:r>
          </a:p>
          <a:p>
            <a:pPr marL="457200" indent="-457200">
              <a:lnSpc>
                <a:spcPct val="80000"/>
              </a:lnSpc>
              <a:buClr>
                <a:srgbClr val="C00000"/>
              </a:buClr>
              <a:buSzPct val="100000"/>
              <a:buFont typeface="+mj-lt"/>
              <a:buAutoNum type="arabicParenR"/>
            </a:pPr>
            <a:r>
              <a:rPr lang="ru-RU" sz="2200" b="1" dirty="0" smtClean="0">
                <a:solidFill>
                  <a:srgbClr val="C00000"/>
                </a:solidFill>
                <a:latin typeface="+mj-lt"/>
              </a:rPr>
              <a:t>СДЕЛЬНО-ПРОГРЕССИВНАЯ ЗАРАБОТНАЯ ПЛАТА. </a:t>
            </a:r>
            <a:r>
              <a:rPr lang="ru-RU" sz="2200" b="1" dirty="0" smtClean="0">
                <a:solidFill>
                  <a:schemeClr val="tx1"/>
                </a:solidFill>
                <a:latin typeface="+mj-lt"/>
              </a:rPr>
              <a:t>Суть ее состоит в том, что произведенная продукция в размере нормы выработки оплачивается по основным расценкам, а продукция сверх нормы – по расценкам более высоким. Эта система применяется там, где необходимо быстро поднять выработку;</a:t>
            </a:r>
          </a:p>
          <a:p>
            <a:pPr marL="457200" indent="-457200">
              <a:lnSpc>
                <a:spcPct val="80000"/>
              </a:lnSpc>
              <a:buClr>
                <a:srgbClr val="C00000"/>
              </a:buClr>
              <a:buSzPct val="100000"/>
              <a:buFont typeface="+mj-lt"/>
              <a:buAutoNum type="arabicParenR"/>
            </a:pPr>
            <a:r>
              <a:rPr lang="ru-RU" sz="2200" b="1" dirty="0" smtClean="0">
                <a:solidFill>
                  <a:srgbClr val="C00000"/>
                </a:solidFill>
                <a:latin typeface="+mj-lt"/>
              </a:rPr>
              <a:t>СДЕЛЬНО-РЕГРЕССИВНАЯ ЗАРАБОТНАЯ ПЛАТА. </a:t>
            </a:r>
            <a:r>
              <a:rPr lang="ru-RU" sz="2200" b="1" dirty="0" smtClean="0">
                <a:solidFill>
                  <a:schemeClr val="tx1"/>
                </a:solidFill>
                <a:latin typeface="+mj-lt"/>
              </a:rPr>
              <a:t>Здесь каждому проценту увеличения выработки сверх нормы соответствует прирост заработка меньше одного процента. Тем самым система снижает прирост заработка рабочих при увеличении их выработки;</a:t>
            </a:r>
          </a:p>
          <a:p>
            <a:pPr marL="457200" indent="-457200">
              <a:lnSpc>
                <a:spcPct val="80000"/>
              </a:lnSpc>
              <a:buClr>
                <a:srgbClr val="C00000"/>
              </a:buClr>
              <a:buSzPct val="100000"/>
              <a:buFont typeface="+mj-lt"/>
              <a:buAutoNum type="arabicParenR"/>
            </a:pPr>
            <a:r>
              <a:rPr lang="ru-RU" sz="2200" b="1" dirty="0" smtClean="0">
                <a:solidFill>
                  <a:srgbClr val="C00000"/>
                </a:solidFill>
                <a:latin typeface="+mj-lt"/>
              </a:rPr>
              <a:t>ШТРАФНЫЕ (ДИФФЕРЕНЦИАЛЬНЫЕ) СИСТЕМЫ ЗАРАБОТНОЙ ПЛАТЫ. </a:t>
            </a:r>
            <a:r>
              <a:rPr lang="ru-RU" sz="2200" b="1" dirty="0" smtClean="0">
                <a:solidFill>
                  <a:schemeClr val="tx1"/>
                </a:solidFill>
                <a:latin typeface="+mj-lt"/>
              </a:rPr>
              <a:t>Работники, обеспечивающие высокий уровень выработки, оплачиваются на основе повышенных поштучных расценок, а те, кто не выполняют нормы, оплачиваются фирмой по низким расценкам, т.е. фактически штрафуются;</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p:cNvSpPr>
            <a:spLocks noGrp="1"/>
          </p:cNvSpPr>
          <p:nvPr>
            <p:ph type="body" idx="4294967295"/>
          </p:nvPr>
        </p:nvSpPr>
        <p:spPr>
          <a:xfrm>
            <a:off x="304800" y="333375"/>
            <a:ext cx="8686800" cy="5746750"/>
          </a:xfrm>
        </p:spPr>
        <p:txBody>
          <a:bodyPr/>
          <a:lstStyle/>
          <a:p>
            <a:pPr marL="457200" indent="-457200">
              <a:lnSpc>
                <a:spcPct val="80000"/>
              </a:lnSpc>
              <a:buClr>
                <a:srgbClr val="C00000"/>
              </a:buClr>
              <a:buSzPct val="100000"/>
              <a:buFont typeface="+mj-lt"/>
              <a:buAutoNum type="arabicParenR" startAt="5"/>
            </a:pPr>
            <a:r>
              <a:rPr lang="ru-RU" sz="2200" b="1" dirty="0" smtClean="0">
                <a:solidFill>
                  <a:srgbClr val="C00000"/>
                </a:solidFill>
                <a:latin typeface="+mj-lt"/>
              </a:rPr>
              <a:t>СДЕЛЬНО-ПРЕМИАЛЬНАЯ И МНОГОФАКТОРНАЯ СИСТЕМЫ ЗАРАБОТНОЙ ПЛАТЫ. </a:t>
            </a:r>
            <a:r>
              <a:rPr lang="ru-RU" sz="2200" b="1" dirty="0" smtClean="0">
                <a:solidFill>
                  <a:schemeClr val="tx1"/>
                </a:solidFill>
                <a:latin typeface="+mj-lt"/>
              </a:rPr>
              <a:t>В связи с бурным внедрением НТП в процесс производства и сокращением ручного труда традиционные системы сдельной заработной платы исчезают, сменяясь многофакторными, которые комплексно учитывают такие факторы, как коэффициент использования оборудования, качество продукции, экономия сырья и материалов. Фирма вынуждает работника затрачивать наряду с физической энергией всё в большей степени умственную и нервную энергию, чтобы получить премию;</a:t>
            </a:r>
          </a:p>
          <a:p>
            <a:pPr marL="457200" indent="-457200">
              <a:lnSpc>
                <a:spcPct val="80000"/>
              </a:lnSpc>
              <a:buClr>
                <a:srgbClr val="C00000"/>
              </a:buClr>
              <a:buSzPct val="100000"/>
              <a:buFont typeface="+mj-lt"/>
              <a:buAutoNum type="arabicParenR" startAt="5"/>
            </a:pPr>
            <a:r>
              <a:rPr lang="ru-RU" sz="2200" b="1" dirty="0" smtClean="0">
                <a:solidFill>
                  <a:srgbClr val="C00000"/>
                </a:solidFill>
                <a:latin typeface="+mj-lt"/>
              </a:rPr>
              <a:t>КОСВЕННО-СДЕЛЬНАЯ ЗАРАБОТНАЯ ПЛАТА, </a:t>
            </a:r>
            <a:r>
              <a:rPr lang="ru-RU" sz="2200" b="1" dirty="0" smtClean="0">
                <a:solidFill>
                  <a:schemeClr val="tx1"/>
                </a:solidFill>
                <a:latin typeface="+mj-lt"/>
              </a:rPr>
              <a:t>таким образом оплачиваются некоторые категории вспомогательных работников, заработок которых непосредственно зависит от сдельной заработной платы основных работников, обслуживающих, например, участок, агрегат, комбайн;</a:t>
            </a:r>
          </a:p>
          <a:p>
            <a:pPr marL="457200" indent="-457200">
              <a:lnSpc>
                <a:spcPct val="80000"/>
              </a:lnSpc>
              <a:buClr>
                <a:srgbClr val="C00000"/>
              </a:buClr>
              <a:buSzPct val="100000"/>
              <a:buFont typeface="+mj-lt"/>
              <a:buAutoNum type="arabicParenR" startAt="5"/>
            </a:pPr>
            <a:r>
              <a:rPr lang="ru-RU" sz="2200" b="1" dirty="0" smtClean="0">
                <a:solidFill>
                  <a:srgbClr val="C00000"/>
                </a:solidFill>
                <a:latin typeface="+mj-lt"/>
              </a:rPr>
              <a:t>АККОРДНАЯ ЗАРАБОТНАЯ ПЛАТА, </a:t>
            </a:r>
            <a:r>
              <a:rPr lang="ru-RU" sz="2200" b="1" dirty="0" smtClean="0">
                <a:solidFill>
                  <a:schemeClr val="tx1"/>
                </a:solidFill>
                <a:latin typeface="+mj-lt"/>
              </a:rPr>
              <a:t>которой обычно оплачивается досрочно выполненный весь объем работы по аккордным расценкам;</a:t>
            </a:r>
          </a:p>
          <a:p>
            <a:pPr marL="457200" indent="-457200">
              <a:lnSpc>
                <a:spcPct val="80000"/>
              </a:lnSpc>
              <a:buClr>
                <a:srgbClr val="C00000"/>
              </a:buClr>
              <a:buSzPct val="100000"/>
              <a:buFont typeface="+mj-lt"/>
              <a:buAutoNum type="arabicParenR" startAt="5"/>
            </a:pPr>
            <a:r>
              <a:rPr lang="ru-RU" sz="2200" b="1" dirty="0" smtClean="0">
                <a:solidFill>
                  <a:srgbClr val="C00000"/>
                </a:solidFill>
                <a:latin typeface="+mj-lt"/>
              </a:rPr>
              <a:t>КОЛЛЕКТИВНАЯ СДЕЛЬНАЯ ЗАРАБОТНАЯ ПЛАТА. </a:t>
            </a:r>
            <a:r>
              <a:rPr lang="ru-RU" sz="2200" b="1" dirty="0" smtClean="0">
                <a:solidFill>
                  <a:schemeClr val="tx1"/>
                </a:solidFill>
                <a:latin typeface="+mj-lt"/>
              </a:rPr>
              <a:t>Здесь заработная плата работника находится в зависимости от выработки бригады, участка или смены. </a:t>
            </a:r>
          </a:p>
          <a:p>
            <a:pPr>
              <a:lnSpc>
                <a:spcPct val="80000"/>
              </a:lnSpc>
            </a:pPr>
            <a:endParaRPr lang="ru-RU" sz="22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071546"/>
            <a:ext cx="8839200" cy="5000636"/>
          </a:xfrm>
        </p:spPr>
        <p:txBody>
          <a:bodyPr>
            <a:normAutofit fontScale="85000" lnSpcReduction="20000"/>
          </a:bodyPr>
          <a:lstStyle/>
          <a:p>
            <a:pPr>
              <a:buNone/>
            </a:pPr>
            <a:r>
              <a:rPr lang="ru-RU" b="1" dirty="0" smtClean="0">
                <a:solidFill>
                  <a:srgbClr val="C00000"/>
                </a:solidFill>
              </a:rPr>
              <a:t>Землю в отличие от других средств производства невозможно заменить </a:t>
            </a:r>
            <a:r>
              <a:rPr lang="ru-RU" b="1" dirty="0" smtClean="0">
                <a:solidFill>
                  <a:schemeClr val="tx1"/>
                </a:solidFill>
              </a:rPr>
              <a:t>более совершенствованными средствами производства.</a:t>
            </a:r>
          </a:p>
          <a:p>
            <a:pPr>
              <a:buNone/>
            </a:pPr>
            <a:r>
              <a:rPr lang="ru-RU" b="1" dirty="0" smtClean="0">
                <a:solidFill>
                  <a:srgbClr val="C00000"/>
                </a:solidFill>
              </a:rPr>
              <a:t>Землю нельзя перемещать с одного места на другое</a:t>
            </a:r>
            <a:r>
              <a:rPr lang="ru-RU" dirty="0" smtClean="0">
                <a:solidFill>
                  <a:srgbClr val="C00000"/>
                </a:solidFill>
              </a:rPr>
              <a:t>, </a:t>
            </a:r>
            <a:r>
              <a:rPr lang="ru-RU" b="1" dirty="0" smtClean="0">
                <a:solidFill>
                  <a:schemeClr val="tx1"/>
                </a:solidFill>
              </a:rPr>
              <a:t>тогда как использование большинства других средств производства не связано с постоянством места.</a:t>
            </a:r>
          </a:p>
          <a:p>
            <a:pPr lvl="0">
              <a:buClr>
                <a:srgbClr val="F0A22E"/>
              </a:buClr>
              <a:buNone/>
            </a:pPr>
            <a:r>
              <a:rPr lang="ru-RU" b="1" dirty="0">
                <a:solidFill>
                  <a:srgbClr val="C00000"/>
                </a:solidFill>
              </a:rPr>
              <a:t>Отдельные участки земли по своему плодородию не однородны</a:t>
            </a:r>
            <a:r>
              <a:rPr lang="ru-RU" dirty="0">
                <a:solidFill>
                  <a:srgbClr val="C00000"/>
                </a:solidFill>
              </a:rPr>
              <a:t>.</a:t>
            </a:r>
          </a:p>
          <a:p>
            <a:pPr lvl="0">
              <a:buClr>
                <a:srgbClr val="F0A22E"/>
              </a:buClr>
              <a:buNone/>
            </a:pPr>
            <a:r>
              <a:rPr lang="ru-RU" b="1" dirty="0">
                <a:solidFill>
                  <a:srgbClr val="C00000"/>
                </a:solidFill>
              </a:rPr>
              <a:t>Земля в отличие от других средств производства не имеет срока службы</a:t>
            </a:r>
            <a:r>
              <a:rPr lang="ru-RU" b="1" dirty="0" smtClean="0">
                <a:solidFill>
                  <a:srgbClr val="760000"/>
                </a:solidFill>
              </a:rPr>
              <a:t>,</a:t>
            </a:r>
          </a:p>
          <a:p>
            <a:pPr lvl="0">
              <a:buClr>
                <a:srgbClr val="F0A22E"/>
              </a:buClr>
              <a:buNone/>
            </a:pPr>
            <a:r>
              <a:rPr lang="ru-RU" b="1" dirty="0" smtClean="0">
                <a:solidFill>
                  <a:srgbClr val="760000"/>
                </a:solidFill>
              </a:rPr>
              <a:t> </a:t>
            </a:r>
            <a:r>
              <a:rPr lang="ru-RU" b="1" dirty="0">
                <a:solidFill>
                  <a:prstClr val="black"/>
                </a:solidFill>
              </a:rPr>
              <a:t>т.е. она является </a:t>
            </a:r>
            <a:r>
              <a:rPr lang="ru-RU" b="1" dirty="0" smtClean="0">
                <a:solidFill>
                  <a:prstClr val="black"/>
                </a:solidFill>
              </a:rPr>
              <a:t>вечным</a:t>
            </a:r>
          </a:p>
          <a:p>
            <a:pPr lvl="0">
              <a:buClr>
                <a:srgbClr val="F0A22E"/>
              </a:buClr>
              <a:buNone/>
            </a:pPr>
            <a:r>
              <a:rPr lang="ru-RU" b="1" dirty="0" smtClean="0">
                <a:solidFill>
                  <a:prstClr val="black"/>
                </a:solidFill>
              </a:rPr>
              <a:t> </a:t>
            </a:r>
            <a:r>
              <a:rPr lang="ru-RU" b="1" dirty="0">
                <a:solidFill>
                  <a:prstClr val="black"/>
                </a:solidFill>
              </a:rPr>
              <a:t>средством </a:t>
            </a:r>
            <a:r>
              <a:rPr lang="ru-RU" b="1" dirty="0" smtClean="0">
                <a:solidFill>
                  <a:prstClr val="black"/>
                </a:solidFill>
              </a:rPr>
              <a:t>производства</a:t>
            </a:r>
          </a:p>
          <a:p>
            <a:pPr lvl="0">
              <a:buClr>
                <a:srgbClr val="F0A22E"/>
              </a:buClr>
              <a:buNone/>
            </a:pPr>
            <a:r>
              <a:rPr lang="ru-RU" b="1" dirty="0" smtClean="0">
                <a:solidFill>
                  <a:prstClr val="black"/>
                </a:solidFill>
              </a:rPr>
              <a:t> </a:t>
            </a:r>
            <a:r>
              <a:rPr lang="ru-RU" b="1" dirty="0">
                <a:solidFill>
                  <a:prstClr val="black"/>
                </a:solidFill>
              </a:rPr>
              <a:t>и не изнашивается.</a:t>
            </a:r>
          </a:p>
          <a:p>
            <a:pPr>
              <a:buNone/>
            </a:pPr>
            <a:endParaRPr lang="ru-RU" b="1" dirty="0" smtClean="0">
              <a:solidFill>
                <a:schemeClr val="tx1"/>
              </a:solidFill>
            </a:endParaRPr>
          </a:p>
        </p:txBody>
      </p:sp>
      <p:pic>
        <p:nvPicPr>
          <p:cNvPr id="25601" name="Picture 1" descr="C:\Users\Марина\Desktop\рынок труда рис\рынок земли\images.jpg"/>
          <p:cNvPicPr>
            <a:picLocks noChangeAspect="1" noChangeArrowheads="1"/>
          </p:cNvPicPr>
          <p:nvPr/>
        </p:nvPicPr>
        <p:blipFill>
          <a:blip r:embed="rId2" cstate="print"/>
          <a:srcRect/>
          <a:stretch>
            <a:fillRect/>
          </a:stretch>
        </p:blipFill>
        <p:spPr bwMode="auto">
          <a:xfrm>
            <a:off x="5500695" y="4643446"/>
            <a:ext cx="3643306" cy="2214554"/>
          </a:xfrm>
          <a:prstGeom prst="rect">
            <a:avLst/>
          </a:prstGeom>
          <a:noFill/>
        </p:spPr>
      </p:pic>
      <p:sp>
        <p:nvSpPr>
          <p:cNvPr id="2" name="Прямоугольник 1"/>
          <p:cNvSpPr/>
          <p:nvPr/>
        </p:nvSpPr>
        <p:spPr>
          <a:xfrm>
            <a:off x="0" y="1"/>
            <a:ext cx="9144000" cy="1200329"/>
          </a:xfrm>
          <a:prstGeom prst="rect">
            <a:avLst/>
          </a:prstGeom>
        </p:spPr>
        <p:txBody>
          <a:bodyPr wrap="square">
            <a:spAutoFit/>
          </a:bodyPr>
          <a:lstStyle/>
          <a:p>
            <a:pPr algn="ctr"/>
            <a:r>
              <a:rPr lang="ru-RU" sz="3600" b="1" cap="all"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Calibri"/>
                <a:ea typeface="+mj-ea"/>
                <a:cs typeface="+mj-cs"/>
              </a:rPr>
              <a:t>3. Особенности земли как фактора производства</a:t>
            </a:r>
            <a:endParaRPr lang="ru-RU" dirty="0"/>
          </a:p>
        </p:txBody>
      </p:sp>
    </p:spTree>
    <p:extLst>
      <p:ext uri="{BB962C8B-B14F-4D97-AF65-F5344CB8AC3E}">
        <p14:creationId xmlns:p14="http://schemas.microsoft.com/office/powerpoint/2010/main" val="1580744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42852"/>
            <a:ext cx="8686800" cy="5937273"/>
          </a:xfrm>
        </p:spPr>
        <p:txBody>
          <a:bodyPr>
            <a:normAutofit/>
          </a:bodyPr>
          <a:lstStyle/>
          <a:p>
            <a:pPr>
              <a:buNone/>
            </a:pPr>
            <a:r>
              <a:rPr lang="ru-RU" dirty="0" smtClean="0">
                <a:solidFill>
                  <a:srgbClr val="C00000"/>
                </a:solidFill>
              </a:rPr>
              <a:t>С использованием земли связаны такие понятия как:</a:t>
            </a:r>
          </a:p>
          <a:p>
            <a:pPr>
              <a:buNone/>
            </a:pPr>
            <a:r>
              <a:rPr lang="ru-RU" dirty="0" smtClean="0">
                <a:solidFill>
                  <a:srgbClr val="C00000"/>
                </a:solidFill>
              </a:rPr>
              <a:t>1.	</a:t>
            </a:r>
            <a:r>
              <a:rPr lang="ru-RU" u="sng" dirty="0" smtClean="0">
                <a:solidFill>
                  <a:srgbClr val="C00000"/>
                </a:solidFill>
              </a:rPr>
              <a:t>Землевладение</a:t>
            </a:r>
            <a:r>
              <a:rPr lang="ru-RU" dirty="0" smtClean="0">
                <a:solidFill>
                  <a:srgbClr val="C00000"/>
                </a:solidFill>
              </a:rPr>
              <a:t> </a:t>
            </a:r>
            <a:r>
              <a:rPr lang="ru-RU" dirty="0" smtClean="0">
                <a:solidFill>
                  <a:schemeClr val="tx1"/>
                </a:solidFill>
              </a:rPr>
              <a:t>– означает признание права данного лица на определённый участок земли на исторически сложившихся условиях. Оно предполагает собственность на землю.</a:t>
            </a:r>
          </a:p>
          <a:p>
            <a:pPr>
              <a:buNone/>
            </a:pPr>
            <a:r>
              <a:rPr lang="ru-RU" dirty="0" smtClean="0">
                <a:solidFill>
                  <a:srgbClr val="C00000"/>
                </a:solidFill>
              </a:rPr>
              <a:t>2.	</a:t>
            </a:r>
            <a:r>
              <a:rPr lang="ru-RU" u="sng" dirty="0" smtClean="0">
                <a:solidFill>
                  <a:srgbClr val="C00000"/>
                </a:solidFill>
              </a:rPr>
              <a:t>Землепользование</a:t>
            </a:r>
            <a:r>
              <a:rPr lang="ru-RU" dirty="0" smtClean="0">
                <a:solidFill>
                  <a:srgbClr val="C00000"/>
                </a:solidFill>
              </a:rPr>
              <a:t> </a:t>
            </a:r>
            <a:r>
              <a:rPr lang="ru-RU" dirty="0" smtClean="0">
                <a:solidFill>
                  <a:schemeClr val="tx1"/>
                </a:solidFill>
              </a:rPr>
              <a:t>— предполагает использование земли в установленном законом порядке. </a:t>
            </a:r>
          </a:p>
          <a:p>
            <a:endParaRPr lang="ru-RU" dirty="0"/>
          </a:p>
        </p:txBody>
      </p:sp>
    </p:spTree>
    <p:extLst>
      <p:ext uri="{BB962C8B-B14F-4D97-AF65-F5344CB8AC3E}">
        <p14:creationId xmlns:p14="http://schemas.microsoft.com/office/powerpoint/2010/main" val="1844973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descr="Букет"/>
          <p:cNvSpPr>
            <a:spLocks noChangeArrowheads="1"/>
          </p:cNvSpPr>
          <p:nvPr/>
        </p:nvSpPr>
        <p:spPr bwMode="auto">
          <a:xfrm>
            <a:off x="1295400" y="152400"/>
            <a:ext cx="6477000" cy="1143000"/>
          </a:xfrm>
          <a:prstGeom prst="flowChartPreparation">
            <a:avLst/>
          </a:prstGeom>
          <a:blipFill>
            <a:blip r:embed="rId2" cstate="print"/>
            <a:tile tx="0" ty="0" sx="100000" sy="100000" flip="none" algn="tl"/>
          </a:blipFill>
          <a:ln w="12700" cap="sq">
            <a:solidFill>
              <a:schemeClr val="tx1"/>
            </a:solidFill>
            <a:miter lim="800000"/>
            <a:headEnd type="none" w="sm" len="sm"/>
            <a:tailEnd type="none" w="sm" len="sm"/>
          </a:ln>
        </p:spPr>
        <p:txBody>
          <a:bodyPr wrap="none" anchor="ctr"/>
          <a:lstStyle/>
          <a:p>
            <a:pPr algn="ctr" fontAlgn="auto">
              <a:spcBef>
                <a:spcPts val="0"/>
              </a:spcBef>
              <a:spcAft>
                <a:spcPts val="0"/>
              </a:spcAft>
            </a:pPr>
            <a:r>
              <a:rPr lang="ru-RU" sz="4000" dirty="0">
                <a:solidFill>
                  <a:srgbClr val="760000"/>
                </a:solidFill>
                <a:latin typeface="Calibri"/>
              </a:rPr>
              <a:t>РЫНОК</a:t>
            </a:r>
            <a:r>
              <a:rPr lang="ru-RU" dirty="0">
                <a:solidFill>
                  <a:srgbClr val="760000"/>
                </a:solidFill>
                <a:latin typeface="Calibri"/>
              </a:rPr>
              <a:t>   </a:t>
            </a:r>
            <a:r>
              <a:rPr lang="ru-RU" sz="4000" dirty="0">
                <a:solidFill>
                  <a:srgbClr val="760000"/>
                </a:solidFill>
                <a:latin typeface="Calibri"/>
              </a:rPr>
              <a:t>ЗЕМЛИ</a:t>
            </a:r>
            <a:endParaRPr lang="ru-RU" sz="4000" b="1" i="1" dirty="0">
              <a:solidFill>
                <a:srgbClr val="760000"/>
              </a:solidFill>
              <a:latin typeface="Calibri"/>
              <a:cs typeface="Times New Roman" pitchFamily="18" charset="0"/>
            </a:endParaRPr>
          </a:p>
        </p:txBody>
      </p:sp>
      <p:sp>
        <p:nvSpPr>
          <p:cNvPr id="40963" name="Rectangle 3"/>
          <p:cNvSpPr>
            <a:spLocks noChangeArrowheads="1"/>
          </p:cNvSpPr>
          <p:nvPr/>
        </p:nvSpPr>
        <p:spPr bwMode="auto">
          <a:xfrm>
            <a:off x="179388" y="1557338"/>
            <a:ext cx="8678892" cy="2016125"/>
          </a:xfrm>
          <a:prstGeom prst="rect">
            <a:avLst/>
          </a:prstGeom>
          <a:blipFill>
            <a:blip r:embed="rId2" cstate="print"/>
            <a:tile tx="0" ty="0" sx="100000" sy="100000" flip="none" algn="tl"/>
          </a:blipFill>
          <a:ln w="12700" cap="sq">
            <a:solidFill>
              <a:schemeClr val="tx1"/>
            </a:solidFill>
            <a:miter lim="800000"/>
            <a:headEnd type="none" w="sm" len="sm"/>
            <a:tailEnd type="none" w="sm" len="sm"/>
          </a:ln>
        </p:spPr>
        <p:txBody>
          <a:bodyPr wrap="none" anchor="ctr"/>
          <a:lstStyle/>
          <a:p>
            <a:pPr algn="ctr" fontAlgn="auto">
              <a:spcBef>
                <a:spcPts val="0"/>
              </a:spcBef>
              <a:spcAft>
                <a:spcPts val="0"/>
              </a:spcAft>
            </a:pPr>
            <a:r>
              <a:rPr lang="ru-RU" sz="2000" b="1" dirty="0">
                <a:solidFill>
                  <a:srgbClr val="760000"/>
                </a:solidFill>
                <a:latin typeface="Arial Unicode MS" pitchFamily="34" charset="-128"/>
                <a:cs typeface="Times New Roman" pitchFamily="18" charset="0"/>
              </a:rPr>
              <a:t>ЗЕМЛЕВЛАДЕНИЕ –</a:t>
            </a:r>
            <a:r>
              <a:rPr lang="ru-RU" sz="2000" b="1" dirty="0">
                <a:solidFill>
                  <a:prstClr val="black"/>
                </a:solidFill>
                <a:latin typeface="Arial Unicode MS" pitchFamily="34" charset="-128"/>
                <a:cs typeface="Times New Roman" pitchFamily="18" charset="0"/>
              </a:rPr>
              <a:t> </a:t>
            </a:r>
            <a:r>
              <a:rPr lang="ru-RU" sz="2000" b="1" dirty="0">
                <a:solidFill>
                  <a:srgbClr val="4E3B30"/>
                </a:solidFill>
                <a:latin typeface="Arial Unicode MS" pitchFamily="34" charset="-128"/>
                <a:cs typeface="Times New Roman" pitchFamily="18" charset="0"/>
              </a:rPr>
              <a:t>ОЗНАЧАЕТ ПРИЗНАНИЕ ПРАВА ДАННОГО ЛИЦА </a:t>
            </a:r>
          </a:p>
          <a:p>
            <a:pPr algn="ctr" fontAlgn="auto">
              <a:spcBef>
                <a:spcPts val="0"/>
              </a:spcBef>
              <a:spcAft>
                <a:spcPts val="0"/>
              </a:spcAft>
            </a:pPr>
            <a:r>
              <a:rPr lang="ru-RU" sz="2000" b="1" dirty="0">
                <a:solidFill>
                  <a:srgbClr val="4E3B30"/>
                </a:solidFill>
                <a:latin typeface="Arial Unicode MS" pitchFamily="34" charset="-128"/>
                <a:cs typeface="Times New Roman" pitchFamily="18" charset="0"/>
              </a:rPr>
              <a:t>НА ОПРЕДЕЛЕННЫЙ УЧАСТОК ЗЕМЛИ НА ИСТОРИЧЕСКИ</a:t>
            </a:r>
          </a:p>
          <a:p>
            <a:pPr algn="ctr" fontAlgn="auto">
              <a:spcBef>
                <a:spcPts val="0"/>
              </a:spcBef>
              <a:spcAft>
                <a:spcPts val="0"/>
              </a:spcAft>
            </a:pPr>
            <a:r>
              <a:rPr lang="ru-RU" sz="2000" b="1" dirty="0">
                <a:solidFill>
                  <a:srgbClr val="4E3B30"/>
                </a:solidFill>
                <a:latin typeface="Arial Unicode MS" pitchFamily="34" charset="-128"/>
                <a:cs typeface="Times New Roman" pitchFamily="18" charset="0"/>
              </a:rPr>
              <a:t>СЛОЖИВШИХСЯ ОСНОВАНИЯХ. ЧАЩЕ ВСЕГО ПОД </a:t>
            </a:r>
          </a:p>
          <a:p>
            <a:pPr algn="ctr" fontAlgn="auto">
              <a:spcBef>
                <a:spcPts val="0"/>
              </a:spcBef>
              <a:spcAft>
                <a:spcPts val="0"/>
              </a:spcAft>
            </a:pPr>
            <a:r>
              <a:rPr lang="ru-RU" sz="2000" b="1" dirty="0">
                <a:solidFill>
                  <a:srgbClr val="4E3B30"/>
                </a:solidFill>
                <a:latin typeface="Arial Unicode MS" pitchFamily="34" charset="-128"/>
                <a:cs typeface="Times New Roman" pitchFamily="18" charset="0"/>
              </a:rPr>
              <a:t>ЗЕМЛЕВЛАДЕНИЕМ ПОНИМАЮТ ПРАВО СОБСТВЕННОСТИ </a:t>
            </a:r>
          </a:p>
          <a:p>
            <a:pPr algn="ctr" fontAlgn="auto">
              <a:spcBef>
                <a:spcPts val="0"/>
              </a:spcBef>
              <a:spcAft>
                <a:spcPts val="0"/>
              </a:spcAft>
            </a:pPr>
            <a:r>
              <a:rPr lang="ru-RU" sz="2000" b="1" dirty="0">
                <a:solidFill>
                  <a:srgbClr val="4E3B30"/>
                </a:solidFill>
                <a:latin typeface="Arial Unicode MS" pitchFamily="34" charset="-128"/>
                <a:cs typeface="Times New Roman" pitchFamily="18" charset="0"/>
              </a:rPr>
              <a:t>НА ЗЕМЛЮ. ЗЕМЛЕВЛАДЕНИЕ ОСУЩЕСТВЛЯЮТ </a:t>
            </a:r>
          </a:p>
          <a:p>
            <a:pPr algn="ctr" fontAlgn="auto">
              <a:spcBef>
                <a:spcPts val="0"/>
              </a:spcBef>
              <a:spcAft>
                <a:spcPts val="0"/>
              </a:spcAft>
            </a:pPr>
            <a:r>
              <a:rPr lang="ru-RU" sz="2000" b="1" dirty="0">
                <a:solidFill>
                  <a:srgbClr val="4E3B30"/>
                </a:solidFill>
                <a:latin typeface="Arial Unicode MS" pitchFamily="34" charset="-128"/>
                <a:cs typeface="Times New Roman" pitchFamily="18" charset="0"/>
              </a:rPr>
              <a:t>СОБСТВЕННИКИ ЗЕМЛИ</a:t>
            </a:r>
            <a:r>
              <a:rPr lang="ru-RU" sz="2000" b="1" dirty="0">
                <a:solidFill>
                  <a:srgbClr val="760000"/>
                </a:solidFill>
                <a:latin typeface="Arial Unicode MS" pitchFamily="34" charset="-128"/>
                <a:cs typeface="Times New Roman" pitchFamily="18" charset="0"/>
              </a:rPr>
              <a:t>.</a:t>
            </a:r>
          </a:p>
        </p:txBody>
      </p:sp>
      <p:sp>
        <p:nvSpPr>
          <p:cNvPr id="40964" name="Rectangle 4"/>
          <p:cNvSpPr>
            <a:spLocks noChangeArrowheads="1"/>
          </p:cNvSpPr>
          <p:nvPr/>
        </p:nvSpPr>
        <p:spPr bwMode="auto">
          <a:xfrm>
            <a:off x="323850" y="3860800"/>
            <a:ext cx="8640763" cy="1512888"/>
          </a:xfrm>
          <a:prstGeom prst="rect">
            <a:avLst/>
          </a:prstGeom>
          <a:blipFill>
            <a:blip r:embed="rId2" cstate="print"/>
            <a:tile tx="0" ty="0" sx="100000" sy="100000" flip="none" algn="tl"/>
          </a:blipFill>
          <a:ln w="12700" cap="sq">
            <a:solidFill>
              <a:schemeClr val="tx1"/>
            </a:solidFill>
            <a:miter lim="800000"/>
            <a:headEnd type="none" w="sm" len="sm"/>
            <a:tailEnd type="none" w="sm" len="sm"/>
          </a:ln>
        </p:spPr>
        <p:txBody>
          <a:bodyPr wrap="none" anchor="ctr"/>
          <a:lstStyle/>
          <a:p>
            <a:pPr algn="ctr" fontAlgn="auto">
              <a:spcBef>
                <a:spcPts val="0"/>
              </a:spcBef>
              <a:spcAft>
                <a:spcPts val="0"/>
              </a:spcAft>
            </a:pPr>
            <a:r>
              <a:rPr lang="ru-RU" sz="2000" b="1" dirty="0">
                <a:solidFill>
                  <a:srgbClr val="760000"/>
                </a:solidFill>
                <a:latin typeface="Arial Unicode MS" pitchFamily="34" charset="-128"/>
                <a:cs typeface="Times New Roman" pitchFamily="18" charset="0"/>
              </a:rPr>
              <a:t>ЗЕМЛЕПОЛЬЗОВАНИЕ</a:t>
            </a:r>
            <a:r>
              <a:rPr lang="ru-RU" sz="2000" b="1" dirty="0">
                <a:solidFill>
                  <a:srgbClr val="FF0000"/>
                </a:solidFill>
                <a:latin typeface="Arial Unicode MS" pitchFamily="34" charset="-128"/>
                <a:cs typeface="Times New Roman" pitchFamily="18" charset="0"/>
              </a:rPr>
              <a:t> </a:t>
            </a:r>
            <a:r>
              <a:rPr lang="ru-RU" sz="2000" b="1" dirty="0">
                <a:solidFill>
                  <a:srgbClr val="760000"/>
                </a:solidFill>
                <a:latin typeface="Arial Unicode MS" pitchFamily="34" charset="-128"/>
                <a:cs typeface="Times New Roman" pitchFamily="18" charset="0"/>
              </a:rPr>
              <a:t>– </a:t>
            </a:r>
            <a:r>
              <a:rPr lang="ru-RU" sz="2000" b="1" dirty="0">
                <a:solidFill>
                  <a:srgbClr val="4E3B30"/>
                </a:solidFill>
                <a:latin typeface="Arial Unicode MS" pitchFamily="34" charset="-128"/>
                <a:cs typeface="Times New Roman" pitchFamily="18" charset="0"/>
              </a:rPr>
              <a:t>ЭТО ПОЛЬЗОВАНИЕ ЗЕМЛЕЙ В </a:t>
            </a:r>
          </a:p>
          <a:p>
            <a:pPr algn="ctr" fontAlgn="auto">
              <a:spcBef>
                <a:spcPts val="0"/>
              </a:spcBef>
              <a:spcAft>
                <a:spcPts val="0"/>
              </a:spcAft>
            </a:pPr>
            <a:r>
              <a:rPr lang="ru-RU" sz="2000" b="1" dirty="0">
                <a:solidFill>
                  <a:srgbClr val="4E3B30"/>
                </a:solidFill>
                <a:latin typeface="Arial Unicode MS" pitchFamily="34" charset="-128"/>
                <a:cs typeface="Times New Roman" pitchFamily="18" charset="0"/>
              </a:rPr>
              <a:t>УСТАНОВЛЕННОМ  ЗАКОНОМ ПОРЯДКЕ. </a:t>
            </a:r>
          </a:p>
          <a:p>
            <a:pPr algn="ctr" fontAlgn="auto">
              <a:spcBef>
                <a:spcPts val="0"/>
              </a:spcBef>
              <a:spcAft>
                <a:spcPts val="0"/>
              </a:spcAft>
            </a:pPr>
            <a:r>
              <a:rPr lang="ru-RU" sz="2000" b="1" dirty="0">
                <a:solidFill>
                  <a:srgbClr val="4E3B30"/>
                </a:solidFill>
                <a:latin typeface="Arial Unicode MS" pitchFamily="34" charset="-128"/>
                <a:cs typeface="Times New Roman" pitchFamily="18" charset="0"/>
              </a:rPr>
              <a:t>ПОЛЬЗОВАТЕЛЬ ЗЕМЛИ НЕ ОБЯЗАТЕЛЬНО </a:t>
            </a:r>
          </a:p>
          <a:p>
            <a:pPr algn="ctr" fontAlgn="auto">
              <a:spcBef>
                <a:spcPts val="0"/>
              </a:spcBef>
              <a:spcAft>
                <a:spcPts val="0"/>
              </a:spcAft>
            </a:pPr>
            <a:r>
              <a:rPr lang="ru-RU" sz="2000" b="1" dirty="0">
                <a:solidFill>
                  <a:srgbClr val="4E3B30"/>
                </a:solidFill>
                <a:latin typeface="Arial Unicode MS" pitchFamily="34" charset="-128"/>
                <a:cs typeface="Times New Roman" pitchFamily="18" charset="0"/>
              </a:rPr>
              <a:t>ЯВЛЯЕТСЯ ЕЁ СОБСТВЕННИКОМ</a:t>
            </a:r>
            <a:r>
              <a:rPr lang="ru-RU" sz="2000" b="1" dirty="0">
                <a:solidFill>
                  <a:srgbClr val="760000"/>
                </a:solidFill>
                <a:latin typeface="Arial Unicode MS" pitchFamily="34" charset="-128"/>
                <a:cs typeface="Times New Roman" pitchFamily="18" charset="0"/>
              </a:rPr>
              <a:t>. </a:t>
            </a:r>
          </a:p>
          <a:p>
            <a:pPr algn="ctr" fontAlgn="auto">
              <a:spcBef>
                <a:spcPts val="0"/>
              </a:spcBef>
              <a:spcAft>
                <a:spcPts val="0"/>
              </a:spcAft>
            </a:pPr>
            <a:endParaRPr lang="ru-RU" b="1" dirty="0">
              <a:solidFill>
                <a:prstClr val="black"/>
              </a:solidFill>
              <a:latin typeface="Arial Unicode MS" pitchFamily="34" charset="-128"/>
              <a:cs typeface="Times New Roman" pitchFamily="18" charset="0"/>
            </a:endParaRPr>
          </a:p>
        </p:txBody>
      </p:sp>
    </p:spTree>
    <p:extLst>
      <p:ext uri="{BB962C8B-B14F-4D97-AF65-F5344CB8AC3E}">
        <p14:creationId xmlns:p14="http://schemas.microsoft.com/office/powerpoint/2010/main" val="293547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fltVal val="0"/>
                                          </p:val>
                                        </p:tav>
                                        <p:tav tm="100000">
                                          <p:val>
                                            <p:strVal val="#ppt_w"/>
                                          </p:val>
                                        </p:tav>
                                      </p:tavLst>
                                    </p:anim>
                                    <p:anim calcmode="lin" valueType="num">
                                      <p:cBhvr>
                                        <p:cTn id="8" dur="500" fill="hold"/>
                                        <p:tgtEl>
                                          <p:spTgt spid="40962"/>
                                        </p:tgtEl>
                                        <p:attrNameLst>
                                          <p:attrName>ppt_h</p:attrName>
                                        </p:attrNameLst>
                                      </p:cBhvr>
                                      <p:tavLst>
                                        <p:tav tm="0">
                                          <p:val>
                                            <p:fltVal val="0"/>
                                          </p:val>
                                        </p:tav>
                                        <p:tav tm="100000">
                                          <p:val>
                                            <p:strVal val="#ppt_h"/>
                                          </p:val>
                                        </p:tav>
                                      </p:tavLst>
                                    </p:anim>
                                    <p:anim calcmode="lin" valueType="num">
                                      <p:cBhvr>
                                        <p:cTn id="9" dur="500" fill="hold"/>
                                        <p:tgtEl>
                                          <p:spTgt spid="40962"/>
                                        </p:tgtEl>
                                        <p:attrNameLst>
                                          <p:attrName>ppt_x</p:attrName>
                                        </p:attrNameLst>
                                      </p:cBhvr>
                                      <p:tavLst>
                                        <p:tav tm="0">
                                          <p:val>
                                            <p:fltVal val="0.5"/>
                                          </p:val>
                                        </p:tav>
                                        <p:tav tm="100000">
                                          <p:val>
                                            <p:strVal val="#ppt_x"/>
                                          </p:val>
                                        </p:tav>
                                      </p:tavLst>
                                    </p:anim>
                                    <p:anim calcmode="lin" valueType="num">
                                      <p:cBhvr>
                                        <p:cTn id="10" dur="500" fill="hold"/>
                                        <p:tgtEl>
                                          <p:spTgt spid="4096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4" presetClass="entr" presetSubtype="32" fill="hold" grpId="0" nodeType="afterEffect">
                                  <p:stCondLst>
                                    <p:cond delay="1000"/>
                                  </p:stCondLst>
                                  <p:childTnLst>
                                    <p:set>
                                      <p:cBhvr>
                                        <p:cTn id="13" dur="1" fill="hold">
                                          <p:stCondLst>
                                            <p:cond delay="0"/>
                                          </p:stCondLst>
                                        </p:cTn>
                                        <p:tgtEl>
                                          <p:spTgt spid="40963"/>
                                        </p:tgtEl>
                                        <p:attrNameLst>
                                          <p:attrName>style.visibility</p:attrName>
                                        </p:attrNameLst>
                                      </p:cBhvr>
                                      <p:to>
                                        <p:strVal val="visible"/>
                                      </p:to>
                                    </p:set>
                                    <p:animEffect transition="in" filter="box(out)">
                                      <p:cBhvr>
                                        <p:cTn id="14" dur="500"/>
                                        <p:tgtEl>
                                          <p:spTgt spid="40963"/>
                                        </p:tgtEl>
                                      </p:cBhvr>
                                    </p:animEffect>
                                  </p:childTnLst>
                                </p:cTn>
                              </p:par>
                            </p:childTnLst>
                          </p:cTn>
                        </p:par>
                        <p:par>
                          <p:cTn id="15" fill="hold">
                            <p:stCondLst>
                              <p:cond delay="2000"/>
                            </p:stCondLst>
                            <p:childTnLst>
                              <p:par>
                                <p:cTn id="16" presetID="4" presetClass="entr" presetSubtype="32" fill="hold" grpId="0" nodeType="afterEffect">
                                  <p:stCondLst>
                                    <p:cond delay="1000"/>
                                  </p:stCondLst>
                                  <p:childTnLst>
                                    <p:set>
                                      <p:cBhvr>
                                        <p:cTn id="17" dur="1" fill="hold">
                                          <p:stCondLst>
                                            <p:cond delay="0"/>
                                          </p:stCondLst>
                                        </p:cTn>
                                        <p:tgtEl>
                                          <p:spTgt spid="40964"/>
                                        </p:tgtEl>
                                        <p:attrNameLst>
                                          <p:attrName>style.visibility</p:attrName>
                                        </p:attrNameLst>
                                      </p:cBhvr>
                                      <p:to>
                                        <p:strVal val="visible"/>
                                      </p:to>
                                    </p:set>
                                    <p:animEffect transition="in" filter="box(out)">
                                      <p:cBhvr>
                                        <p:cTn id="18"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autoUpdateAnimBg="0"/>
      <p:bldP spid="40963" grpId="0" animBg="1" autoUpdateAnimBg="0"/>
      <p:bldP spid="40964"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500042"/>
            <a:ext cx="8686800" cy="5580083"/>
          </a:xfrm>
        </p:spPr>
        <p:txBody>
          <a:bodyPr>
            <a:normAutofit fontScale="70000" lnSpcReduction="20000"/>
          </a:bodyPr>
          <a:lstStyle/>
          <a:p>
            <a:r>
              <a:rPr lang="ru-RU" sz="3400" b="1" dirty="0" smtClean="0"/>
              <a:t>Предложение земли ограничено не только на макро-, но и на </a:t>
            </a:r>
            <a:r>
              <a:rPr lang="ru-RU" sz="3400" b="1" dirty="0" err="1" smtClean="0"/>
              <a:t>микроуровне</a:t>
            </a:r>
            <a:r>
              <a:rPr lang="ru-RU" sz="3400" b="1" dirty="0" smtClean="0"/>
              <a:t>. </a:t>
            </a:r>
          </a:p>
          <a:p>
            <a:r>
              <a:rPr lang="ru-RU" sz="3400" b="1" dirty="0" smtClean="0"/>
              <a:t>Поэтому когда говорят об ограниченности земли, имеется в виду </a:t>
            </a:r>
            <a:r>
              <a:rPr lang="ru-RU" sz="3400" b="1" dirty="0" smtClean="0">
                <a:solidFill>
                  <a:srgbClr val="760000"/>
                </a:solidFill>
              </a:rPr>
              <a:t>земля определенного качества, расположенная в определенном месте. Количество хорошей земли вокруг крупных жилых массивов или даже отдельной фермы ограничено вдвойне: и по качеству, и по количеству. </a:t>
            </a:r>
          </a:p>
          <a:p>
            <a:r>
              <a:rPr lang="ru-RU" sz="3400" b="1" dirty="0" smtClean="0"/>
              <a:t>Фиксированный характер предложения земли означает, </a:t>
            </a:r>
            <a:r>
              <a:rPr lang="ru-RU" sz="3400" b="1" dirty="0" smtClean="0">
                <a:solidFill>
                  <a:srgbClr val="760000"/>
                </a:solidFill>
              </a:rPr>
              <a:t>что кривая предложения абсолютно неэластична</a:t>
            </a:r>
            <a:r>
              <a:rPr lang="ru-RU" sz="3400" b="1" dirty="0" smtClean="0"/>
              <a:t>. Графически это выражается в том, </a:t>
            </a:r>
            <a:r>
              <a:rPr lang="ru-RU" sz="3400" b="1" dirty="0" smtClean="0">
                <a:solidFill>
                  <a:srgbClr val="760000"/>
                </a:solidFill>
              </a:rPr>
              <a:t>что кривая предложения земли </a:t>
            </a:r>
            <a:r>
              <a:rPr lang="en-US" sz="3400" b="1" dirty="0" smtClean="0">
                <a:solidFill>
                  <a:srgbClr val="760000"/>
                </a:solidFill>
              </a:rPr>
              <a:t>S</a:t>
            </a:r>
            <a:r>
              <a:rPr lang="ru-RU" sz="3400" b="1" baseline="-25000" dirty="0" err="1" smtClean="0">
                <a:solidFill>
                  <a:srgbClr val="760000"/>
                </a:solidFill>
              </a:rPr>
              <a:t>t</a:t>
            </a:r>
            <a:r>
              <a:rPr lang="ru-RU" sz="3400" b="1" dirty="0" smtClean="0">
                <a:solidFill>
                  <a:srgbClr val="760000"/>
                </a:solidFill>
              </a:rPr>
              <a:t> (</a:t>
            </a:r>
            <a:r>
              <a:rPr lang="ru-RU" sz="3400" b="1" dirty="0" err="1" smtClean="0">
                <a:solidFill>
                  <a:srgbClr val="760000"/>
                </a:solidFill>
              </a:rPr>
              <a:t>terra</a:t>
            </a:r>
            <a:r>
              <a:rPr lang="ru-RU" sz="3400" b="1" dirty="0" smtClean="0">
                <a:solidFill>
                  <a:srgbClr val="760000"/>
                </a:solidFill>
              </a:rPr>
              <a:t> – земля)</a:t>
            </a:r>
            <a:r>
              <a:rPr lang="ru-RU" sz="3400" b="1" dirty="0" smtClean="0"/>
              <a:t> представляет собой линию, параллельную оси ординат (см. рис. 1). </a:t>
            </a:r>
          </a:p>
          <a:p>
            <a:r>
              <a:rPr lang="ru-RU" sz="3400" b="1" dirty="0" smtClean="0"/>
              <a:t>Фиксированный характер предложения земли означает, что цены на нее определяются спросом на землю. </a:t>
            </a:r>
          </a:p>
          <a:p>
            <a:endParaRPr lang="ru-RU" dirty="0"/>
          </a:p>
        </p:txBody>
      </p:sp>
    </p:spTree>
    <p:extLst>
      <p:ext uri="{BB962C8B-B14F-4D97-AF65-F5344CB8AC3E}">
        <p14:creationId xmlns:p14="http://schemas.microsoft.com/office/powerpoint/2010/main" val="239277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395288" y="188913"/>
            <a:ext cx="3889375" cy="457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fontAlgn="auto">
              <a:spcBef>
                <a:spcPts val="0"/>
              </a:spcBef>
              <a:spcAft>
                <a:spcPts val="0"/>
              </a:spcAft>
              <a:defRPr/>
            </a:pPr>
            <a:r>
              <a:rPr lang="ru-RU" b="1" dirty="0">
                <a:latin typeface="Tahoma" pitchFamily="34" charset="0"/>
              </a:rPr>
              <a:t>Факторы производства</a:t>
            </a:r>
          </a:p>
        </p:txBody>
      </p:sp>
      <p:sp>
        <p:nvSpPr>
          <p:cNvPr id="1029" name="Oval 5"/>
          <p:cNvSpPr>
            <a:spLocks noChangeArrowheads="1"/>
          </p:cNvSpPr>
          <p:nvPr/>
        </p:nvSpPr>
        <p:spPr bwMode="auto">
          <a:xfrm>
            <a:off x="285750" y="928688"/>
            <a:ext cx="2819400" cy="1143000"/>
          </a:xfrm>
          <a:prstGeom prst="ellipse">
            <a:avLst/>
          </a:prstGeom>
          <a:solidFill>
            <a:schemeClr val="accent2"/>
          </a:solidFill>
          <a:ln w="12700" cap="sq">
            <a:solidFill>
              <a:schemeClr val="tx1"/>
            </a:solidFill>
            <a:round/>
            <a:headEnd type="none" w="sm" len="sm"/>
            <a:tailEnd type="none" w="sm" len="sm"/>
          </a:ln>
        </p:spPr>
        <p:txBody>
          <a:bodyPr wrap="none" anchor="ctr"/>
          <a:lstStyle/>
          <a:p>
            <a:pPr algn="ctr"/>
            <a:r>
              <a:rPr lang="ru-RU" b="1" dirty="0">
                <a:latin typeface="Franklin Gothic Book" pitchFamily="34" charset="0"/>
              </a:rPr>
              <a:t>ЗЕМЛЯ</a:t>
            </a:r>
          </a:p>
        </p:txBody>
      </p:sp>
      <p:sp>
        <p:nvSpPr>
          <p:cNvPr id="1030" name="Oval 6"/>
          <p:cNvSpPr>
            <a:spLocks noChangeArrowheads="1"/>
          </p:cNvSpPr>
          <p:nvPr/>
        </p:nvSpPr>
        <p:spPr bwMode="auto">
          <a:xfrm>
            <a:off x="285750" y="4572000"/>
            <a:ext cx="2819400" cy="1500188"/>
          </a:xfrm>
          <a:prstGeom prst="ellipse">
            <a:avLst/>
          </a:prstGeom>
          <a:solidFill>
            <a:schemeClr val="accent2"/>
          </a:solidFill>
          <a:ln w="12700" cap="sq">
            <a:solidFill>
              <a:schemeClr val="tx1"/>
            </a:solidFill>
            <a:round/>
            <a:headEnd type="none" w="sm" len="sm"/>
            <a:tailEnd type="none" w="sm" len="sm"/>
          </a:ln>
        </p:spPr>
        <p:txBody>
          <a:bodyPr wrap="none" anchor="ctr"/>
          <a:lstStyle/>
          <a:p>
            <a:pPr algn="ctr"/>
            <a:r>
              <a:rPr lang="ru-RU" b="1" dirty="0">
                <a:latin typeface="Franklin Gothic Book" pitchFamily="34" charset="0"/>
              </a:rPr>
              <a:t>ПРЕДПРИНИМА-</a:t>
            </a:r>
          </a:p>
          <a:p>
            <a:pPr algn="ctr"/>
            <a:r>
              <a:rPr lang="ru-RU" b="1" dirty="0">
                <a:latin typeface="Franklin Gothic Book" pitchFamily="34" charset="0"/>
              </a:rPr>
              <a:t>ТЕЛЬСКАЯ </a:t>
            </a:r>
          </a:p>
          <a:p>
            <a:pPr algn="ctr"/>
            <a:r>
              <a:rPr lang="ru-RU" b="1" dirty="0">
                <a:latin typeface="Franklin Gothic Book" pitchFamily="34" charset="0"/>
              </a:rPr>
              <a:t>СПОСОБНОСТЬ</a:t>
            </a:r>
          </a:p>
        </p:txBody>
      </p:sp>
      <p:sp>
        <p:nvSpPr>
          <p:cNvPr id="1031" name="Oval 7"/>
          <p:cNvSpPr>
            <a:spLocks noChangeArrowheads="1"/>
          </p:cNvSpPr>
          <p:nvPr/>
        </p:nvSpPr>
        <p:spPr bwMode="auto">
          <a:xfrm>
            <a:off x="285750" y="2214563"/>
            <a:ext cx="2819400" cy="1000125"/>
          </a:xfrm>
          <a:prstGeom prst="ellipse">
            <a:avLst/>
          </a:prstGeom>
          <a:solidFill>
            <a:schemeClr val="accent2"/>
          </a:solidFill>
          <a:ln w="12700" cap="sq">
            <a:solidFill>
              <a:schemeClr val="tx1"/>
            </a:solidFill>
            <a:round/>
            <a:headEnd type="none" w="sm" len="sm"/>
            <a:tailEnd type="none" w="sm" len="sm"/>
          </a:ln>
        </p:spPr>
        <p:txBody>
          <a:bodyPr wrap="none" anchor="ctr"/>
          <a:lstStyle/>
          <a:p>
            <a:pPr algn="ctr"/>
            <a:r>
              <a:rPr lang="ru-RU" b="1" dirty="0">
                <a:latin typeface="Franklin Gothic Book" pitchFamily="34" charset="0"/>
              </a:rPr>
              <a:t>ТРУД</a:t>
            </a:r>
          </a:p>
        </p:txBody>
      </p:sp>
      <p:sp>
        <p:nvSpPr>
          <p:cNvPr id="1032" name="Oval 8"/>
          <p:cNvSpPr>
            <a:spLocks noChangeArrowheads="1"/>
          </p:cNvSpPr>
          <p:nvPr/>
        </p:nvSpPr>
        <p:spPr bwMode="auto">
          <a:xfrm>
            <a:off x="285750" y="3357563"/>
            <a:ext cx="2819400" cy="1071562"/>
          </a:xfrm>
          <a:prstGeom prst="ellipse">
            <a:avLst/>
          </a:prstGeom>
          <a:solidFill>
            <a:schemeClr val="accent2"/>
          </a:solidFill>
          <a:ln w="12700" cap="sq">
            <a:solidFill>
              <a:schemeClr val="tx1"/>
            </a:solidFill>
            <a:round/>
            <a:headEnd type="none" w="sm" len="sm"/>
            <a:tailEnd type="none" w="sm" len="sm"/>
          </a:ln>
        </p:spPr>
        <p:txBody>
          <a:bodyPr wrap="none" anchor="ctr"/>
          <a:lstStyle/>
          <a:p>
            <a:pPr algn="ctr"/>
            <a:r>
              <a:rPr lang="ru-RU" b="1" dirty="0">
                <a:latin typeface="Franklin Gothic Book" pitchFamily="34" charset="0"/>
              </a:rPr>
              <a:t>КАПИТАЛ</a:t>
            </a:r>
            <a:r>
              <a:rPr lang="ru-RU" dirty="0">
                <a:latin typeface="Franklin Gothic Book" pitchFamily="34" charset="0"/>
              </a:rPr>
              <a:t> </a:t>
            </a:r>
          </a:p>
          <a:p>
            <a:pPr algn="ctr"/>
            <a:endParaRPr lang="ru-RU" dirty="0">
              <a:latin typeface="Franklin Gothic Book" pitchFamily="34" charset="0"/>
            </a:endParaRPr>
          </a:p>
        </p:txBody>
      </p:sp>
      <p:sp>
        <p:nvSpPr>
          <p:cNvPr id="1034" name="AutoShape 10"/>
          <p:cNvSpPr>
            <a:spLocks noChangeArrowheads="1"/>
          </p:cNvSpPr>
          <p:nvPr/>
        </p:nvSpPr>
        <p:spPr bwMode="auto">
          <a:xfrm>
            <a:off x="3214688" y="1071563"/>
            <a:ext cx="24384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ru-RU" dirty="0"/>
          </a:p>
        </p:txBody>
      </p:sp>
      <p:sp>
        <p:nvSpPr>
          <p:cNvPr id="1035" name="Rectangle 11"/>
          <p:cNvSpPr>
            <a:spLocks noChangeArrowheads="1"/>
          </p:cNvSpPr>
          <p:nvPr/>
        </p:nvSpPr>
        <p:spPr bwMode="auto">
          <a:xfrm>
            <a:off x="5929313" y="1000125"/>
            <a:ext cx="2819400" cy="914400"/>
          </a:xfrm>
          <a:prstGeom prst="rect">
            <a:avLst/>
          </a:prstGeom>
          <a:solidFill>
            <a:schemeClr val="accent2"/>
          </a:solidFill>
          <a:ln w="12700" cap="sq">
            <a:solidFill>
              <a:schemeClr val="tx1"/>
            </a:solidFill>
            <a:miter lim="800000"/>
            <a:headEnd type="none" w="sm" len="sm"/>
            <a:tailEnd type="none" w="sm" len="sm"/>
          </a:ln>
        </p:spPr>
        <p:txBody>
          <a:bodyPr wrap="none" anchor="ctr"/>
          <a:lstStyle/>
          <a:p>
            <a:pPr algn="ctr"/>
            <a:r>
              <a:rPr lang="ru-RU" b="1" dirty="0">
                <a:latin typeface="Franklin Gothic Book" pitchFamily="34" charset="0"/>
              </a:rPr>
              <a:t>РЕНТА</a:t>
            </a:r>
          </a:p>
        </p:txBody>
      </p:sp>
      <p:sp>
        <p:nvSpPr>
          <p:cNvPr id="1038" name="Rectangle 14"/>
          <p:cNvSpPr>
            <a:spLocks noChangeArrowheads="1"/>
          </p:cNvSpPr>
          <p:nvPr/>
        </p:nvSpPr>
        <p:spPr bwMode="auto">
          <a:xfrm>
            <a:off x="6000750" y="2214563"/>
            <a:ext cx="2819400" cy="838200"/>
          </a:xfrm>
          <a:prstGeom prst="rect">
            <a:avLst/>
          </a:prstGeom>
          <a:solidFill>
            <a:schemeClr val="accent2"/>
          </a:solidFill>
          <a:ln w="12700" cap="sq">
            <a:solidFill>
              <a:schemeClr val="tx1"/>
            </a:solidFill>
            <a:miter lim="800000"/>
            <a:headEnd type="none" w="sm" len="sm"/>
            <a:tailEnd type="none" w="sm" len="sm"/>
          </a:ln>
        </p:spPr>
        <p:txBody>
          <a:bodyPr wrap="none" anchor="ctr"/>
          <a:lstStyle/>
          <a:p>
            <a:pPr algn="ctr"/>
            <a:r>
              <a:rPr lang="ru-RU" b="1" dirty="0">
                <a:latin typeface="Franklin Gothic Book" pitchFamily="34" charset="0"/>
              </a:rPr>
              <a:t>ЗАРАБОТНАЯ ПЛАТА</a:t>
            </a:r>
          </a:p>
        </p:txBody>
      </p:sp>
      <p:sp>
        <p:nvSpPr>
          <p:cNvPr id="1039" name="Rectangle 15"/>
          <p:cNvSpPr>
            <a:spLocks noChangeArrowheads="1"/>
          </p:cNvSpPr>
          <p:nvPr/>
        </p:nvSpPr>
        <p:spPr bwMode="auto">
          <a:xfrm>
            <a:off x="6000750" y="3357563"/>
            <a:ext cx="2819400" cy="914400"/>
          </a:xfrm>
          <a:prstGeom prst="rect">
            <a:avLst/>
          </a:prstGeom>
          <a:solidFill>
            <a:schemeClr val="accent2"/>
          </a:solidFill>
          <a:ln w="12700" cap="sq">
            <a:solidFill>
              <a:schemeClr val="tx1"/>
            </a:solidFill>
            <a:miter lim="800000"/>
            <a:headEnd type="none" w="sm" len="sm"/>
            <a:tailEnd type="none" w="sm" len="sm"/>
          </a:ln>
        </p:spPr>
        <p:txBody>
          <a:bodyPr wrap="none" anchor="ctr"/>
          <a:lstStyle/>
          <a:p>
            <a:pPr algn="ctr"/>
            <a:r>
              <a:rPr lang="ru-RU" b="1" dirty="0">
                <a:latin typeface="Franklin Gothic Book" pitchFamily="34" charset="0"/>
              </a:rPr>
              <a:t>ПРОЦЕНТ</a:t>
            </a:r>
          </a:p>
        </p:txBody>
      </p:sp>
      <p:sp>
        <p:nvSpPr>
          <p:cNvPr id="1040" name="Rectangle 16"/>
          <p:cNvSpPr>
            <a:spLocks noChangeArrowheads="1"/>
          </p:cNvSpPr>
          <p:nvPr/>
        </p:nvSpPr>
        <p:spPr bwMode="auto">
          <a:xfrm>
            <a:off x="5929313" y="4786313"/>
            <a:ext cx="2819400" cy="1066800"/>
          </a:xfrm>
          <a:prstGeom prst="rect">
            <a:avLst/>
          </a:prstGeom>
          <a:solidFill>
            <a:schemeClr val="accent2"/>
          </a:solidFill>
          <a:ln w="12700" cap="sq">
            <a:solidFill>
              <a:schemeClr val="tx1"/>
            </a:solidFill>
            <a:miter lim="800000"/>
            <a:headEnd type="none" w="sm" len="sm"/>
            <a:tailEnd type="none" w="sm" len="sm"/>
          </a:ln>
        </p:spPr>
        <p:txBody>
          <a:bodyPr wrap="none" anchor="ctr"/>
          <a:lstStyle/>
          <a:p>
            <a:pPr algn="ctr"/>
            <a:r>
              <a:rPr lang="ru-RU" b="1" dirty="0">
                <a:latin typeface="Franklin Gothic Book" pitchFamily="34" charset="0"/>
              </a:rPr>
              <a:t>ПРИБЫЛЬ</a:t>
            </a:r>
          </a:p>
        </p:txBody>
      </p:sp>
      <p:sp>
        <p:nvSpPr>
          <p:cNvPr id="1042" name="AutoShape 18"/>
          <p:cNvSpPr>
            <a:spLocks noChangeArrowheads="1"/>
          </p:cNvSpPr>
          <p:nvPr/>
        </p:nvSpPr>
        <p:spPr bwMode="auto">
          <a:xfrm>
            <a:off x="3357563" y="2357438"/>
            <a:ext cx="24384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ru-RU" dirty="0"/>
          </a:p>
        </p:txBody>
      </p:sp>
      <p:sp>
        <p:nvSpPr>
          <p:cNvPr id="1043" name="AutoShape 19"/>
          <p:cNvSpPr>
            <a:spLocks noChangeArrowheads="1"/>
          </p:cNvSpPr>
          <p:nvPr/>
        </p:nvSpPr>
        <p:spPr bwMode="auto">
          <a:xfrm>
            <a:off x="3429000" y="3500438"/>
            <a:ext cx="24384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ru-RU" dirty="0"/>
          </a:p>
        </p:txBody>
      </p:sp>
      <p:sp>
        <p:nvSpPr>
          <p:cNvPr id="1045" name="AutoShape 21"/>
          <p:cNvSpPr>
            <a:spLocks noChangeArrowheads="1"/>
          </p:cNvSpPr>
          <p:nvPr/>
        </p:nvSpPr>
        <p:spPr bwMode="auto">
          <a:xfrm>
            <a:off x="3286125" y="4929188"/>
            <a:ext cx="24384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ru-RU" dirty="0"/>
          </a:p>
        </p:txBody>
      </p:sp>
      <p:sp>
        <p:nvSpPr>
          <p:cNvPr id="1046" name="Rectangle 22"/>
          <p:cNvSpPr>
            <a:spLocks noChangeArrowheads="1"/>
          </p:cNvSpPr>
          <p:nvPr/>
        </p:nvSpPr>
        <p:spPr bwMode="auto">
          <a:xfrm>
            <a:off x="4929188" y="214313"/>
            <a:ext cx="3889375" cy="457200"/>
          </a:xfrm>
          <a:prstGeom prst="rect">
            <a:avLst/>
          </a:prstGeom>
          <a:solidFill>
            <a:srgbClr val="FFC000"/>
          </a:solidFill>
          <a:ln w="12700" cap="sq">
            <a:solidFill>
              <a:schemeClr val="tx1"/>
            </a:solidFill>
            <a:miter lim="800000"/>
            <a:headEnd type="none" w="sm" len="sm"/>
            <a:tailEnd type="none" w="sm" len="sm"/>
          </a:ln>
        </p:spPr>
        <p:txBody>
          <a:bodyPr wrap="none" anchor="ctr"/>
          <a:lstStyle/>
          <a:p>
            <a:pPr algn="ctr" fontAlgn="auto">
              <a:spcBef>
                <a:spcPts val="0"/>
              </a:spcBef>
              <a:spcAft>
                <a:spcPts val="0"/>
              </a:spcAft>
              <a:defRPr/>
            </a:pPr>
            <a:r>
              <a:rPr lang="ru-RU" b="1" dirty="0">
                <a:latin typeface="Tahoma" pitchFamily="34" charset="0"/>
              </a:rPr>
              <a:t>Факторные доходы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0-#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2000"/>
                                  </p:stCondLst>
                                  <p:childTnLst>
                                    <p:set>
                                      <p:cBhvr>
                                        <p:cTn id="11" dur="1" fill="hold">
                                          <p:stCondLst>
                                            <p:cond delay="0"/>
                                          </p:stCondLst>
                                        </p:cTn>
                                        <p:tgtEl>
                                          <p:spTgt spid="1029"/>
                                        </p:tgtEl>
                                        <p:attrNameLst>
                                          <p:attrName>style.visibility</p:attrName>
                                        </p:attrNameLst>
                                      </p:cBhvr>
                                      <p:to>
                                        <p:strVal val="visible"/>
                                      </p:to>
                                    </p:set>
                                    <p:animEffect transition="in" filter="barn(inVertical)">
                                      <p:cBhvr>
                                        <p:cTn id="12" dur="500"/>
                                        <p:tgtEl>
                                          <p:spTgt spid="1029"/>
                                        </p:tgtEl>
                                      </p:cBhvr>
                                    </p:animEffect>
                                  </p:childTnLst>
                                </p:cTn>
                              </p:par>
                            </p:childTnLst>
                          </p:cTn>
                        </p:par>
                        <p:par>
                          <p:cTn id="13" fill="hold">
                            <p:stCondLst>
                              <p:cond delay="3000"/>
                            </p:stCondLst>
                            <p:childTnLst>
                              <p:par>
                                <p:cTn id="14" presetID="3" presetClass="entr" presetSubtype="5" fill="hold" grpId="0" nodeType="after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blinds(vertical)">
                                      <p:cBhvr>
                                        <p:cTn id="16" dur="500"/>
                                        <p:tgtEl>
                                          <p:spTgt spid="1034"/>
                                        </p:tgtEl>
                                      </p:cBhvr>
                                    </p:animEffect>
                                  </p:childTnLst>
                                </p:cTn>
                              </p:par>
                            </p:childTnLst>
                          </p:cTn>
                        </p:par>
                        <p:par>
                          <p:cTn id="17" fill="hold">
                            <p:stCondLst>
                              <p:cond delay="3500"/>
                            </p:stCondLst>
                            <p:childTnLst>
                              <p:par>
                                <p:cTn id="18" presetID="16" presetClass="entr" presetSubtype="21" fill="hold" grpId="0" nodeType="afterEffect">
                                  <p:stCondLst>
                                    <p:cond delay="0"/>
                                  </p:stCondLst>
                                  <p:childTnLst>
                                    <p:set>
                                      <p:cBhvr>
                                        <p:cTn id="19" dur="1" fill="hold">
                                          <p:stCondLst>
                                            <p:cond delay="0"/>
                                          </p:stCondLst>
                                        </p:cTn>
                                        <p:tgtEl>
                                          <p:spTgt spid="1035"/>
                                        </p:tgtEl>
                                        <p:attrNameLst>
                                          <p:attrName>style.visibility</p:attrName>
                                        </p:attrNameLst>
                                      </p:cBhvr>
                                      <p:to>
                                        <p:strVal val="visible"/>
                                      </p:to>
                                    </p:set>
                                    <p:animEffect transition="in" filter="barn(inVertical)">
                                      <p:cBhvr>
                                        <p:cTn id="20" dur="500"/>
                                        <p:tgtEl>
                                          <p:spTgt spid="1035"/>
                                        </p:tgtEl>
                                      </p:cBhvr>
                                    </p:animEffect>
                                  </p:childTnLst>
                                </p:cTn>
                              </p:par>
                            </p:childTnLst>
                          </p:cTn>
                        </p:par>
                        <p:par>
                          <p:cTn id="21" fill="hold">
                            <p:stCondLst>
                              <p:cond delay="4000"/>
                            </p:stCondLst>
                            <p:childTnLst>
                              <p:par>
                                <p:cTn id="22" presetID="16" presetClass="entr" presetSubtype="21" fill="hold" grpId="0" nodeType="afterEffect">
                                  <p:stCondLst>
                                    <p:cond delay="0"/>
                                  </p:stCondLst>
                                  <p:childTnLst>
                                    <p:set>
                                      <p:cBhvr>
                                        <p:cTn id="23" dur="1" fill="hold">
                                          <p:stCondLst>
                                            <p:cond delay="0"/>
                                          </p:stCondLst>
                                        </p:cTn>
                                        <p:tgtEl>
                                          <p:spTgt spid="1031"/>
                                        </p:tgtEl>
                                        <p:attrNameLst>
                                          <p:attrName>style.visibility</p:attrName>
                                        </p:attrNameLst>
                                      </p:cBhvr>
                                      <p:to>
                                        <p:strVal val="visible"/>
                                      </p:to>
                                    </p:set>
                                    <p:animEffect transition="in" filter="barn(inVertical)">
                                      <p:cBhvr>
                                        <p:cTn id="24" dur="500"/>
                                        <p:tgtEl>
                                          <p:spTgt spid="1031"/>
                                        </p:tgtEl>
                                      </p:cBhvr>
                                    </p:animEffect>
                                  </p:childTnLst>
                                </p:cTn>
                              </p:par>
                            </p:childTnLst>
                          </p:cTn>
                        </p:par>
                        <p:par>
                          <p:cTn id="25" fill="hold">
                            <p:stCondLst>
                              <p:cond delay="4500"/>
                            </p:stCondLst>
                            <p:childTnLst>
                              <p:par>
                                <p:cTn id="26" presetID="3" presetClass="entr" presetSubtype="5" fill="hold" grpId="0" nodeType="afterEffect">
                                  <p:stCondLst>
                                    <p:cond delay="0"/>
                                  </p:stCondLst>
                                  <p:childTnLst>
                                    <p:set>
                                      <p:cBhvr>
                                        <p:cTn id="27" dur="1" fill="hold">
                                          <p:stCondLst>
                                            <p:cond delay="0"/>
                                          </p:stCondLst>
                                        </p:cTn>
                                        <p:tgtEl>
                                          <p:spTgt spid="1042"/>
                                        </p:tgtEl>
                                        <p:attrNameLst>
                                          <p:attrName>style.visibility</p:attrName>
                                        </p:attrNameLst>
                                      </p:cBhvr>
                                      <p:to>
                                        <p:strVal val="visible"/>
                                      </p:to>
                                    </p:set>
                                    <p:animEffect transition="in" filter="blinds(vertical)">
                                      <p:cBhvr>
                                        <p:cTn id="28" dur="500"/>
                                        <p:tgtEl>
                                          <p:spTgt spid="104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1038"/>
                                        </p:tgtEl>
                                        <p:attrNameLst>
                                          <p:attrName>style.visibility</p:attrName>
                                        </p:attrNameLst>
                                      </p:cBhvr>
                                      <p:to>
                                        <p:strVal val="visible"/>
                                      </p:to>
                                    </p:set>
                                    <p:animEffect transition="in" filter="barn(inVertical)">
                                      <p:cBhvr>
                                        <p:cTn id="32" dur="500"/>
                                        <p:tgtEl>
                                          <p:spTgt spid="1038"/>
                                        </p:tgtEl>
                                      </p:cBhvr>
                                    </p:animEffect>
                                  </p:childTnLst>
                                </p:cTn>
                              </p:par>
                            </p:childTnLst>
                          </p:cTn>
                        </p:par>
                        <p:par>
                          <p:cTn id="33" fill="hold">
                            <p:stCondLst>
                              <p:cond delay="5500"/>
                            </p:stCondLst>
                            <p:childTnLst>
                              <p:par>
                                <p:cTn id="34" presetID="16" presetClass="entr" presetSubtype="21" fill="hold" grpId="0" nodeType="afterEffect">
                                  <p:stCondLst>
                                    <p:cond delay="0"/>
                                  </p:stCondLst>
                                  <p:childTnLst>
                                    <p:set>
                                      <p:cBhvr>
                                        <p:cTn id="35" dur="1" fill="hold">
                                          <p:stCondLst>
                                            <p:cond delay="0"/>
                                          </p:stCondLst>
                                        </p:cTn>
                                        <p:tgtEl>
                                          <p:spTgt spid="1032"/>
                                        </p:tgtEl>
                                        <p:attrNameLst>
                                          <p:attrName>style.visibility</p:attrName>
                                        </p:attrNameLst>
                                      </p:cBhvr>
                                      <p:to>
                                        <p:strVal val="visible"/>
                                      </p:to>
                                    </p:set>
                                    <p:animEffect transition="in" filter="barn(inVertical)">
                                      <p:cBhvr>
                                        <p:cTn id="36" dur="500"/>
                                        <p:tgtEl>
                                          <p:spTgt spid="1032"/>
                                        </p:tgtEl>
                                      </p:cBhvr>
                                    </p:animEffect>
                                  </p:childTnLst>
                                </p:cTn>
                              </p:par>
                            </p:childTnLst>
                          </p:cTn>
                        </p:par>
                        <p:par>
                          <p:cTn id="37" fill="hold">
                            <p:stCondLst>
                              <p:cond delay="6000"/>
                            </p:stCondLst>
                            <p:childTnLst>
                              <p:par>
                                <p:cTn id="38" presetID="3" presetClass="entr" presetSubtype="5" fill="hold" grpId="0" nodeType="afterEffect">
                                  <p:stCondLst>
                                    <p:cond delay="0"/>
                                  </p:stCondLst>
                                  <p:childTnLst>
                                    <p:set>
                                      <p:cBhvr>
                                        <p:cTn id="39" dur="1" fill="hold">
                                          <p:stCondLst>
                                            <p:cond delay="0"/>
                                          </p:stCondLst>
                                        </p:cTn>
                                        <p:tgtEl>
                                          <p:spTgt spid="1043"/>
                                        </p:tgtEl>
                                        <p:attrNameLst>
                                          <p:attrName>style.visibility</p:attrName>
                                        </p:attrNameLst>
                                      </p:cBhvr>
                                      <p:to>
                                        <p:strVal val="visible"/>
                                      </p:to>
                                    </p:set>
                                    <p:animEffect transition="in" filter="blinds(vertical)">
                                      <p:cBhvr>
                                        <p:cTn id="40" dur="500"/>
                                        <p:tgtEl>
                                          <p:spTgt spid="1043"/>
                                        </p:tgtEl>
                                      </p:cBhvr>
                                    </p:animEffect>
                                  </p:childTnLst>
                                </p:cTn>
                              </p:par>
                            </p:childTnLst>
                          </p:cTn>
                        </p:par>
                        <p:par>
                          <p:cTn id="41" fill="hold">
                            <p:stCondLst>
                              <p:cond delay="6500"/>
                            </p:stCondLst>
                            <p:childTnLst>
                              <p:par>
                                <p:cTn id="42" presetID="16" presetClass="entr" presetSubtype="21" fill="hold" grpId="0" nodeType="afterEffect">
                                  <p:stCondLst>
                                    <p:cond delay="0"/>
                                  </p:stCondLst>
                                  <p:childTnLst>
                                    <p:set>
                                      <p:cBhvr>
                                        <p:cTn id="43" dur="1" fill="hold">
                                          <p:stCondLst>
                                            <p:cond delay="0"/>
                                          </p:stCondLst>
                                        </p:cTn>
                                        <p:tgtEl>
                                          <p:spTgt spid="1039"/>
                                        </p:tgtEl>
                                        <p:attrNameLst>
                                          <p:attrName>style.visibility</p:attrName>
                                        </p:attrNameLst>
                                      </p:cBhvr>
                                      <p:to>
                                        <p:strVal val="visible"/>
                                      </p:to>
                                    </p:set>
                                    <p:animEffect transition="in" filter="barn(inVertical)">
                                      <p:cBhvr>
                                        <p:cTn id="44" dur="500"/>
                                        <p:tgtEl>
                                          <p:spTgt spid="1039"/>
                                        </p:tgtEl>
                                      </p:cBhvr>
                                    </p:animEffect>
                                  </p:childTnLst>
                                </p:cTn>
                              </p:par>
                            </p:childTnLst>
                          </p:cTn>
                        </p:par>
                        <p:par>
                          <p:cTn id="45" fill="hold">
                            <p:stCondLst>
                              <p:cond delay="7000"/>
                            </p:stCondLst>
                            <p:childTnLst>
                              <p:par>
                                <p:cTn id="46" presetID="16" presetClass="entr" presetSubtype="21" fill="hold" grpId="0" nodeType="afterEffect">
                                  <p:stCondLst>
                                    <p:cond delay="0"/>
                                  </p:stCondLst>
                                  <p:childTnLst>
                                    <p:set>
                                      <p:cBhvr>
                                        <p:cTn id="47" dur="1" fill="hold">
                                          <p:stCondLst>
                                            <p:cond delay="0"/>
                                          </p:stCondLst>
                                        </p:cTn>
                                        <p:tgtEl>
                                          <p:spTgt spid="1030"/>
                                        </p:tgtEl>
                                        <p:attrNameLst>
                                          <p:attrName>style.visibility</p:attrName>
                                        </p:attrNameLst>
                                      </p:cBhvr>
                                      <p:to>
                                        <p:strVal val="visible"/>
                                      </p:to>
                                    </p:set>
                                    <p:animEffect transition="in" filter="barn(inVertical)">
                                      <p:cBhvr>
                                        <p:cTn id="48" dur="500"/>
                                        <p:tgtEl>
                                          <p:spTgt spid="1030"/>
                                        </p:tgtEl>
                                      </p:cBhvr>
                                    </p:animEffect>
                                  </p:childTnLst>
                                </p:cTn>
                              </p:par>
                            </p:childTnLst>
                          </p:cTn>
                        </p:par>
                        <p:par>
                          <p:cTn id="49" fill="hold">
                            <p:stCondLst>
                              <p:cond delay="7500"/>
                            </p:stCondLst>
                            <p:childTnLst>
                              <p:par>
                                <p:cTn id="50" presetID="3" presetClass="entr" presetSubtype="5" fill="hold" grpId="0" nodeType="afterEffect">
                                  <p:stCondLst>
                                    <p:cond delay="0"/>
                                  </p:stCondLst>
                                  <p:childTnLst>
                                    <p:set>
                                      <p:cBhvr>
                                        <p:cTn id="51" dur="1" fill="hold">
                                          <p:stCondLst>
                                            <p:cond delay="0"/>
                                          </p:stCondLst>
                                        </p:cTn>
                                        <p:tgtEl>
                                          <p:spTgt spid="1045"/>
                                        </p:tgtEl>
                                        <p:attrNameLst>
                                          <p:attrName>style.visibility</p:attrName>
                                        </p:attrNameLst>
                                      </p:cBhvr>
                                      <p:to>
                                        <p:strVal val="visible"/>
                                      </p:to>
                                    </p:set>
                                    <p:animEffect transition="in" filter="blinds(vertical)">
                                      <p:cBhvr>
                                        <p:cTn id="52" dur="500"/>
                                        <p:tgtEl>
                                          <p:spTgt spid="1045"/>
                                        </p:tgtEl>
                                      </p:cBhvr>
                                    </p:animEffect>
                                  </p:childTnLst>
                                </p:cTn>
                              </p:par>
                            </p:childTnLst>
                          </p:cTn>
                        </p:par>
                        <p:par>
                          <p:cTn id="53" fill="hold">
                            <p:stCondLst>
                              <p:cond delay="8000"/>
                            </p:stCondLst>
                            <p:childTnLst>
                              <p:par>
                                <p:cTn id="54" presetID="16" presetClass="entr" presetSubtype="21" fill="hold" grpId="0" nodeType="afterEffect">
                                  <p:stCondLst>
                                    <p:cond delay="0"/>
                                  </p:stCondLst>
                                  <p:childTnLst>
                                    <p:set>
                                      <p:cBhvr>
                                        <p:cTn id="55" dur="1" fill="hold">
                                          <p:stCondLst>
                                            <p:cond delay="0"/>
                                          </p:stCondLst>
                                        </p:cTn>
                                        <p:tgtEl>
                                          <p:spTgt spid="1040"/>
                                        </p:tgtEl>
                                        <p:attrNameLst>
                                          <p:attrName>style.visibility</p:attrName>
                                        </p:attrNameLst>
                                      </p:cBhvr>
                                      <p:to>
                                        <p:strVal val="visible"/>
                                      </p:to>
                                    </p:set>
                                    <p:animEffect transition="in" filter="barn(inVertical)">
                                      <p:cBhvr>
                                        <p:cTn id="56" dur="500"/>
                                        <p:tgtEl>
                                          <p:spTgt spid="1040"/>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46"/>
                                        </p:tgtEl>
                                        <p:attrNameLst>
                                          <p:attrName>style.visibility</p:attrName>
                                        </p:attrNameLst>
                                      </p:cBhvr>
                                      <p:to>
                                        <p:strVal val="visible"/>
                                      </p:to>
                                    </p:set>
                                    <p:anim calcmode="lin" valueType="num">
                                      <p:cBhvr additive="base">
                                        <p:cTn id="61" dur="500" fill="hold"/>
                                        <p:tgtEl>
                                          <p:spTgt spid="1046"/>
                                        </p:tgtEl>
                                        <p:attrNameLst>
                                          <p:attrName>ppt_x</p:attrName>
                                        </p:attrNameLst>
                                      </p:cBhvr>
                                      <p:tavLst>
                                        <p:tav tm="0">
                                          <p:val>
                                            <p:strVal val="0-#ppt_w/2"/>
                                          </p:val>
                                        </p:tav>
                                        <p:tav tm="100000">
                                          <p:val>
                                            <p:strVal val="#ppt_x"/>
                                          </p:val>
                                        </p:tav>
                                      </p:tavLst>
                                    </p:anim>
                                    <p:anim calcmode="lin" valueType="num">
                                      <p:cBhvr additive="base">
                                        <p:cTn id="62" dur="500" fill="hold"/>
                                        <p:tgtEl>
                                          <p:spTgt spid="10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nimBg="1" autoUpdateAnimBg="0"/>
      <p:bldP spid="1029" grpId="0" animBg="1" autoUpdateAnimBg="0"/>
      <p:bldP spid="1030" grpId="0" animBg="1" autoUpdateAnimBg="0"/>
      <p:bldP spid="1031" grpId="0" animBg="1" autoUpdateAnimBg="0"/>
      <p:bldP spid="1032" grpId="0" animBg="1" autoUpdateAnimBg="0"/>
      <p:bldP spid="1034" grpId="0" animBg="1"/>
      <p:bldP spid="1035" grpId="0" animBg="1" autoUpdateAnimBg="0"/>
      <p:bldP spid="1038" grpId="0" animBg="1" autoUpdateAnimBg="0"/>
      <p:bldP spid="1039" grpId="0" animBg="1" autoUpdateAnimBg="0"/>
      <p:bldP spid="1040" grpId="0" animBg="1" autoUpdateAnimBg="0"/>
      <p:bldP spid="1042" grpId="0" animBg="1"/>
      <p:bldP spid="1043" grpId="0" animBg="1"/>
      <p:bldP spid="1045" grpId="0" animBg="1"/>
      <p:bldP spid="1046"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6"/>
          <p:cNvGrpSpPr/>
          <p:nvPr/>
        </p:nvGrpSpPr>
        <p:grpSpPr>
          <a:xfrm>
            <a:off x="214282" y="1214422"/>
            <a:ext cx="7684333" cy="4429156"/>
            <a:chOff x="214282" y="857232"/>
            <a:chExt cx="7684333" cy="5298554"/>
          </a:xfrm>
        </p:grpSpPr>
        <p:cxnSp>
          <p:nvCxnSpPr>
            <p:cNvPr id="5" name="Прямая со стрелкой 4"/>
            <p:cNvCxnSpPr/>
            <p:nvPr/>
          </p:nvCxnSpPr>
          <p:spPr>
            <a:xfrm>
              <a:off x="1285852" y="5786454"/>
              <a:ext cx="635798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Прямая со стрелкой 8"/>
            <p:cNvCxnSpPr/>
            <p:nvPr/>
          </p:nvCxnSpPr>
          <p:spPr>
            <a:xfrm rot="5400000" flipH="1" flipV="1">
              <a:off x="-1178759" y="3321843"/>
              <a:ext cx="492922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p:cNvCxnSpPr/>
            <p:nvPr/>
          </p:nvCxnSpPr>
          <p:spPr>
            <a:xfrm rot="5400000" flipH="1" flipV="1">
              <a:off x="1499372" y="3429000"/>
              <a:ext cx="4715702"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4282" y="1000108"/>
              <a:ext cx="1071570" cy="994113"/>
            </a:xfrm>
            <a:prstGeom prst="rect">
              <a:avLst/>
            </a:prstGeom>
            <a:noFill/>
          </p:spPr>
          <p:txBody>
            <a:bodyPr wrap="square" rtlCol="0">
              <a:spAutoFit/>
            </a:bodyPr>
            <a:lstStyle/>
            <a:p>
              <a:pPr algn="r" fontAlgn="auto">
                <a:spcBef>
                  <a:spcPts val="0"/>
                </a:spcBef>
                <a:spcAft>
                  <a:spcPts val="0"/>
                </a:spcAft>
              </a:pPr>
              <a:r>
                <a:rPr lang="ru-RU" sz="2000" dirty="0" smtClean="0">
                  <a:solidFill>
                    <a:prstClr val="black"/>
                  </a:solidFill>
                  <a:latin typeface="Times New Roman" pitchFamily="18" charset="0"/>
                  <a:cs typeface="Times New Roman" pitchFamily="18" charset="0"/>
                </a:rPr>
                <a:t>Р</a:t>
              </a:r>
              <a:endParaRPr lang="en-US" sz="2000" dirty="0" smtClean="0">
                <a:solidFill>
                  <a:prstClr val="black"/>
                </a:solidFill>
                <a:latin typeface="Times New Roman" pitchFamily="18" charset="0"/>
                <a:cs typeface="Times New Roman" pitchFamily="18" charset="0"/>
              </a:endParaRPr>
            </a:p>
            <a:p>
              <a:pPr fontAlgn="auto">
                <a:spcBef>
                  <a:spcPts val="0"/>
                </a:spcBef>
                <a:spcAft>
                  <a:spcPts val="0"/>
                </a:spcAft>
              </a:pPr>
              <a:r>
                <a:rPr lang="ru-RU" sz="1400" b="1" dirty="0" smtClean="0">
                  <a:solidFill>
                    <a:prstClr val="black"/>
                  </a:solidFill>
                  <a:latin typeface="Times New Roman" pitchFamily="18" charset="0"/>
                  <a:cs typeface="Times New Roman" pitchFamily="18" charset="0"/>
                </a:rPr>
                <a:t>Млн. </a:t>
              </a:r>
              <a:r>
                <a:rPr lang="ru-RU" sz="1400" b="1" dirty="0" err="1" smtClean="0">
                  <a:solidFill>
                    <a:prstClr val="black"/>
                  </a:solidFill>
                  <a:latin typeface="Times New Roman" pitchFamily="18" charset="0"/>
                  <a:cs typeface="Times New Roman" pitchFamily="18" charset="0"/>
                </a:rPr>
                <a:t>руб</a:t>
              </a:r>
              <a:r>
                <a:rPr lang="ru-RU" sz="1400" b="1" dirty="0" smtClean="0">
                  <a:solidFill>
                    <a:prstClr val="black"/>
                  </a:solidFill>
                  <a:latin typeface="Times New Roman" pitchFamily="18" charset="0"/>
                  <a:cs typeface="Times New Roman" pitchFamily="18" charset="0"/>
                </a:rPr>
                <a:t> . за га</a:t>
              </a:r>
              <a:endParaRPr lang="ru-RU" sz="1400" b="1" dirty="0">
                <a:solidFill>
                  <a:prstClr val="black"/>
                </a:solidFill>
                <a:latin typeface="Times New Roman" pitchFamily="18" charset="0"/>
                <a:cs typeface="Times New Roman" pitchFamily="18" charset="0"/>
              </a:endParaRPr>
            </a:p>
          </p:txBody>
        </p:sp>
        <p:sp>
          <p:nvSpPr>
            <p:cNvPr id="13" name="TextBox 12"/>
            <p:cNvSpPr txBox="1"/>
            <p:nvPr/>
          </p:nvSpPr>
          <p:spPr>
            <a:xfrm>
              <a:off x="3857620" y="857232"/>
              <a:ext cx="312906"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Times New Roman" pitchFamily="18" charset="0"/>
                  <a:cs typeface="Times New Roman" pitchFamily="18" charset="0"/>
                </a:rPr>
                <a:t>S</a:t>
              </a:r>
              <a:endParaRPr lang="ru-RU" dirty="0">
                <a:solidFill>
                  <a:prstClr val="black"/>
                </a:solidFill>
                <a:latin typeface="Times New Roman" pitchFamily="18" charset="0"/>
                <a:cs typeface="Times New Roman" pitchFamily="18" charset="0"/>
              </a:endParaRPr>
            </a:p>
          </p:txBody>
        </p:sp>
        <p:sp>
          <p:nvSpPr>
            <p:cNvPr id="14" name="TextBox 13"/>
            <p:cNvSpPr txBox="1"/>
            <p:nvPr/>
          </p:nvSpPr>
          <p:spPr>
            <a:xfrm>
              <a:off x="3714744" y="5786454"/>
              <a:ext cx="466794"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Times New Roman" pitchFamily="18" charset="0"/>
                  <a:cs typeface="Times New Roman" pitchFamily="18" charset="0"/>
                </a:rPr>
                <a:t>Q*</a:t>
              </a:r>
              <a:endParaRPr lang="ru-RU" dirty="0">
                <a:solidFill>
                  <a:prstClr val="black"/>
                </a:solidFill>
                <a:latin typeface="Times New Roman" pitchFamily="18" charset="0"/>
                <a:cs typeface="Times New Roman" pitchFamily="18" charset="0"/>
              </a:endParaRPr>
            </a:p>
          </p:txBody>
        </p:sp>
        <p:sp>
          <p:nvSpPr>
            <p:cNvPr id="15" name="TextBox 14"/>
            <p:cNvSpPr txBox="1"/>
            <p:nvPr/>
          </p:nvSpPr>
          <p:spPr>
            <a:xfrm>
              <a:off x="7358082" y="5786454"/>
              <a:ext cx="540533" cy="368190"/>
            </a:xfrm>
            <a:prstGeom prst="rect">
              <a:avLst/>
            </a:prstGeom>
            <a:noFill/>
          </p:spPr>
          <p:txBody>
            <a:bodyPr wrap="none" rtlCol="0">
              <a:spAutoFit/>
            </a:bodyPr>
            <a:lstStyle/>
            <a:p>
              <a:pPr fontAlgn="auto">
                <a:spcBef>
                  <a:spcPts val="0"/>
                </a:spcBef>
                <a:spcAft>
                  <a:spcPts val="0"/>
                </a:spcAft>
              </a:pPr>
              <a:r>
                <a:rPr lang="en-US" sz="1400" b="1" dirty="0" smtClean="0">
                  <a:solidFill>
                    <a:prstClr val="black"/>
                  </a:solidFill>
                  <a:latin typeface="Times New Roman" pitchFamily="18" charset="0"/>
                  <a:cs typeface="Times New Roman" pitchFamily="18" charset="0"/>
                </a:rPr>
                <a:t>Q</a:t>
              </a:r>
              <a:r>
                <a:rPr lang="ru-RU" sz="1400" b="1" dirty="0" smtClean="0">
                  <a:solidFill>
                    <a:prstClr val="black"/>
                  </a:solidFill>
                  <a:latin typeface="Times New Roman" pitchFamily="18" charset="0"/>
                  <a:cs typeface="Times New Roman" pitchFamily="18" charset="0"/>
                </a:rPr>
                <a:t> га</a:t>
              </a:r>
              <a:endParaRPr lang="ru-RU" sz="1400" b="1" dirty="0">
                <a:solidFill>
                  <a:prstClr val="black"/>
                </a:solidFill>
                <a:latin typeface="Times New Roman" pitchFamily="18" charset="0"/>
                <a:cs typeface="Times New Roman" pitchFamily="18" charset="0"/>
              </a:endParaRPr>
            </a:p>
          </p:txBody>
        </p:sp>
        <p:sp>
          <p:nvSpPr>
            <p:cNvPr id="16" name="TextBox 15"/>
            <p:cNvSpPr txBox="1"/>
            <p:nvPr/>
          </p:nvSpPr>
          <p:spPr>
            <a:xfrm>
              <a:off x="928662" y="5786454"/>
              <a:ext cx="301686"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Times New Roman" pitchFamily="18" charset="0"/>
                  <a:cs typeface="Times New Roman" pitchFamily="18" charset="0"/>
                </a:rPr>
                <a:t>0</a:t>
              </a:r>
              <a:endParaRPr lang="ru-RU" dirty="0">
                <a:solidFill>
                  <a:prstClr val="black"/>
                </a:solidFill>
                <a:latin typeface="Times New Roman" pitchFamily="18" charset="0"/>
                <a:cs typeface="Times New Roman" pitchFamily="18" charset="0"/>
              </a:endParaRPr>
            </a:p>
          </p:txBody>
        </p:sp>
      </p:grpSp>
      <p:sp>
        <p:nvSpPr>
          <p:cNvPr id="17" name="Заголовок 1"/>
          <p:cNvSpPr txBox="1">
            <a:spLocks/>
          </p:cNvSpPr>
          <p:nvPr/>
        </p:nvSpPr>
        <p:spPr>
          <a:xfrm>
            <a:off x="301752" y="457200"/>
            <a:ext cx="8686800" cy="614346"/>
          </a:xfrm>
          <a:prstGeom prst="rect">
            <a:avLst/>
          </a:prstGeom>
        </p:spPr>
        <p:txBody>
          <a:bodyPr vert="horz" anchor="t">
            <a:normAutofit fontScale="90000"/>
          </a:bodyPr>
          <a:lstStyle/>
          <a:p>
            <a:pPr fontAlgn="auto">
              <a:spcAft>
                <a:spcPts val="0"/>
              </a:spcAft>
              <a:defRPr/>
            </a:pPr>
            <a:r>
              <a:rPr lang="ru-RU" sz="3600" cap="all" dirty="0" smtClean="0">
                <a:solidFill>
                  <a:srgbClr val="4E3B30"/>
                </a:solidFill>
                <a:effectLst>
                  <a:reflection blurRad="12700" stA="48000" endA="300" endPos="55000" dir="5400000" sy="-90000" algn="bl" rotWithShape="0"/>
                </a:effectLst>
                <a:latin typeface="Calibri"/>
              </a:rPr>
              <a:t>  </a:t>
            </a:r>
            <a:r>
              <a:rPr lang="ru-RU" sz="3600" cap="all" dirty="0" smtClean="0">
                <a:solidFill>
                  <a:srgbClr val="C00000"/>
                </a:solidFill>
                <a:effectLst>
                  <a:reflection blurRad="12700" stA="48000" endA="300" endPos="55000" dir="5400000" sy="-90000" algn="bl" rotWithShape="0"/>
                </a:effectLst>
                <a:latin typeface="Calibri"/>
              </a:rPr>
              <a:t>рисунок </a:t>
            </a:r>
            <a:r>
              <a:rPr lang="en-US" sz="3600" cap="all" dirty="0" smtClean="0">
                <a:solidFill>
                  <a:srgbClr val="C00000"/>
                </a:solidFill>
                <a:effectLst>
                  <a:reflection blurRad="12700" stA="48000" endA="300" endPos="55000" dir="5400000" sy="-90000" algn="bl" rotWithShape="0"/>
                </a:effectLst>
                <a:latin typeface="Calibri"/>
              </a:rPr>
              <a:t>1</a:t>
            </a:r>
            <a:r>
              <a:rPr lang="ru-RU" sz="3600" cap="all" dirty="0" smtClean="0">
                <a:solidFill>
                  <a:srgbClr val="C00000"/>
                </a:solidFill>
                <a:effectLst>
                  <a:reflection blurRad="12700" stA="48000" endA="300" endPos="55000" dir="5400000" sy="-90000" algn="bl" rotWithShape="0"/>
                </a:effectLst>
                <a:latin typeface="Calibri"/>
              </a:rPr>
              <a:t> – Кривая предложения земли</a:t>
            </a:r>
            <a:endParaRPr lang="ru-RU" sz="3600" cap="all" dirty="0">
              <a:solidFill>
                <a:srgbClr val="C00000"/>
              </a:solidFill>
              <a:effectLst>
                <a:reflection blurRad="12700" stA="48000" endA="300" endPos="55000" dir="5400000" sy="-90000" algn="bl" rotWithShape="0"/>
              </a:effectLst>
              <a:latin typeface="Calibri"/>
            </a:endParaRPr>
          </a:p>
        </p:txBody>
      </p:sp>
    </p:spTree>
    <p:extLst>
      <p:ext uri="{BB962C8B-B14F-4D97-AF65-F5344CB8AC3E}">
        <p14:creationId xmlns:p14="http://schemas.microsoft.com/office/powerpoint/2010/main" val="1349364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142984"/>
            <a:ext cx="8686800" cy="4937141"/>
          </a:xfrm>
        </p:spPr>
        <p:txBody>
          <a:bodyPr/>
          <a:lstStyle/>
          <a:p>
            <a:pPr>
              <a:buNone/>
            </a:pPr>
            <a:r>
              <a:rPr lang="ru-RU" b="1" dirty="0" smtClean="0">
                <a:solidFill>
                  <a:schemeClr val="tx1"/>
                </a:solidFill>
              </a:rPr>
              <a:t>Спрос на землю неоднороден и включает в себя два основных элемента: </a:t>
            </a:r>
          </a:p>
          <a:p>
            <a:pPr>
              <a:spcBef>
                <a:spcPts val="0"/>
              </a:spcBef>
              <a:buNone/>
            </a:pPr>
            <a:r>
              <a:rPr lang="ru-RU" dirty="0" smtClean="0">
                <a:solidFill>
                  <a:srgbClr val="C00000"/>
                </a:solidFill>
              </a:rPr>
              <a:t>сельскохозяйственный</a:t>
            </a:r>
            <a:r>
              <a:rPr lang="en-US" dirty="0" smtClean="0">
                <a:solidFill>
                  <a:srgbClr val="C00000"/>
                </a:solidFill>
              </a:rPr>
              <a:t>(D</a:t>
            </a:r>
            <a:r>
              <a:rPr lang="en-US" baseline="-25000" dirty="0" smtClean="0">
                <a:solidFill>
                  <a:srgbClr val="C00000"/>
                </a:solidFill>
              </a:rPr>
              <a:t>c</a:t>
            </a:r>
            <a:r>
              <a:rPr lang="ru-RU" dirty="0" smtClean="0">
                <a:solidFill>
                  <a:srgbClr val="C00000"/>
                </a:solidFill>
              </a:rPr>
              <a:t>/</a:t>
            </a:r>
            <a:r>
              <a:rPr lang="ru-RU" baseline="-25000" dirty="0" err="1" smtClean="0">
                <a:solidFill>
                  <a:srgbClr val="C00000"/>
                </a:solidFill>
              </a:rPr>
              <a:t>х</a:t>
            </a:r>
            <a:r>
              <a:rPr lang="en-US" dirty="0" smtClean="0">
                <a:solidFill>
                  <a:srgbClr val="C00000"/>
                </a:solidFill>
              </a:rPr>
              <a:t>);</a:t>
            </a:r>
            <a:r>
              <a:rPr lang="ru-RU" dirty="0" smtClean="0">
                <a:solidFill>
                  <a:srgbClr val="C00000"/>
                </a:solidFill>
              </a:rPr>
              <a:t>  </a:t>
            </a:r>
          </a:p>
          <a:p>
            <a:pPr>
              <a:spcBef>
                <a:spcPts val="0"/>
              </a:spcBef>
              <a:buNone/>
            </a:pPr>
            <a:r>
              <a:rPr lang="ru-RU" dirty="0" smtClean="0">
                <a:solidFill>
                  <a:srgbClr val="C00000"/>
                </a:solidFill>
              </a:rPr>
              <a:t>несельскохозяйственный спрос(</a:t>
            </a:r>
            <a:r>
              <a:rPr lang="en-US" dirty="0" smtClean="0">
                <a:solidFill>
                  <a:srgbClr val="C00000"/>
                </a:solidFill>
              </a:rPr>
              <a:t>D </a:t>
            </a:r>
            <a:r>
              <a:rPr lang="ru-RU" baseline="-25000" dirty="0" smtClean="0">
                <a:solidFill>
                  <a:srgbClr val="C00000"/>
                </a:solidFill>
              </a:rPr>
              <a:t>не с</a:t>
            </a:r>
            <a:r>
              <a:rPr lang="ru-RU" dirty="0" smtClean="0">
                <a:solidFill>
                  <a:srgbClr val="C00000"/>
                </a:solidFill>
              </a:rPr>
              <a:t>/</a:t>
            </a:r>
            <a:r>
              <a:rPr lang="ru-RU" baseline="-25000" dirty="0" err="1" smtClean="0">
                <a:solidFill>
                  <a:srgbClr val="C00000"/>
                </a:solidFill>
              </a:rPr>
              <a:t>х</a:t>
            </a:r>
            <a:r>
              <a:rPr lang="ru-RU" dirty="0" smtClean="0">
                <a:solidFill>
                  <a:srgbClr val="C00000"/>
                </a:solidFill>
              </a:rPr>
              <a:t>);</a:t>
            </a:r>
          </a:p>
          <a:p>
            <a:pPr>
              <a:buNone/>
            </a:pPr>
            <a:endParaRPr lang="ru-RU" dirty="0" smtClean="0">
              <a:solidFill>
                <a:srgbClr val="C00000"/>
              </a:solidFill>
            </a:endParaRPr>
          </a:p>
          <a:p>
            <a:pPr>
              <a:buNone/>
            </a:pPr>
            <a:r>
              <a:rPr lang="ru-RU" dirty="0" smtClean="0">
                <a:solidFill>
                  <a:srgbClr val="C00000"/>
                </a:solidFill>
              </a:rPr>
              <a:t>Совокупный спрос на землю складывается:</a:t>
            </a:r>
          </a:p>
          <a:p>
            <a:pPr algn="ctr">
              <a:buNone/>
            </a:pPr>
            <a:r>
              <a:rPr lang="en-US" i="1" baseline="-25000" dirty="0" smtClean="0">
                <a:solidFill>
                  <a:srgbClr val="C00000"/>
                </a:solidFill>
              </a:rPr>
              <a:t> </a:t>
            </a:r>
            <a:r>
              <a:rPr lang="en-US" i="1" dirty="0" smtClean="0">
                <a:solidFill>
                  <a:srgbClr val="C00000"/>
                </a:solidFill>
              </a:rPr>
              <a:t>D</a:t>
            </a:r>
            <a:r>
              <a:rPr lang="en-US" i="1" baseline="-25000" dirty="0" smtClean="0">
                <a:solidFill>
                  <a:srgbClr val="C00000"/>
                </a:solidFill>
              </a:rPr>
              <a:t> </a:t>
            </a:r>
            <a:r>
              <a:rPr lang="ru-RU" i="1" baseline="-25000" dirty="0" err="1" smtClean="0">
                <a:solidFill>
                  <a:srgbClr val="C00000"/>
                </a:solidFill>
              </a:rPr>
              <a:t>t</a:t>
            </a:r>
            <a:r>
              <a:rPr lang="en-US" i="1" baseline="-25000" dirty="0" smtClean="0">
                <a:solidFill>
                  <a:srgbClr val="C00000"/>
                </a:solidFill>
              </a:rPr>
              <a:t> </a:t>
            </a:r>
            <a:r>
              <a:rPr lang="ru-RU" i="1" dirty="0" smtClean="0">
                <a:solidFill>
                  <a:srgbClr val="C00000"/>
                </a:solidFill>
              </a:rPr>
              <a:t>=</a:t>
            </a:r>
            <a:r>
              <a:rPr lang="en-US" i="1" dirty="0" smtClean="0">
                <a:solidFill>
                  <a:srgbClr val="C00000"/>
                </a:solidFill>
              </a:rPr>
              <a:t>D</a:t>
            </a:r>
            <a:r>
              <a:rPr lang="ru-RU" i="1" baseline="-25000" dirty="0" smtClean="0">
                <a:solidFill>
                  <a:srgbClr val="C00000"/>
                </a:solidFill>
              </a:rPr>
              <a:t>с</a:t>
            </a:r>
            <a:r>
              <a:rPr lang="en-US" i="1" baseline="-25000" dirty="0" smtClean="0">
                <a:solidFill>
                  <a:srgbClr val="C00000"/>
                </a:solidFill>
              </a:rPr>
              <a:t>|</a:t>
            </a:r>
            <a:r>
              <a:rPr lang="ru-RU" i="1" baseline="-25000" dirty="0" err="1" smtClean="0">
                <a:solidFill>
                  <a:srgbClr val="C00000"/>
                </a:solidFill>
              </a:rPr>
              <a:t>х</a:t>
            </a:r>
            <a:r>
              <a:rPr lang="en-US" i="1" baseline="-25000" dirty="0" smtClean="0">
                <a:solidFill>
                  <a:srgbClr val="C00000"/>
                </a:solidFill>
              </a:rPr>
              <a:t> </a:t>
            </a:r>
            <a:r>
              <a:rPr lang="ru-RU" i="1" dirty="0" smtClean="0">
                <a:solidFill>
                  <a:srgbClr val="C00000"/>
                </a:solidFill>
              </a:rPr>
              <a:t>+</a:t>
            </a:r>
            <a:r>
              <a:rPr lang="en-US" i="1" dirty="0" smtClean="0">
                <a:solidFill>
                  <a:srgbClr val="C00000"/>
                </a:solidFill>
              </a:rPr>
              <a:t>  D</a:t>
            </a:r>
            <a:r>
              <a:rPr lang="ru-RU" i="1" baseline="-25000" dirty="0" smtClean="0">
                <a:solidFill>
                  <a:srgbClr val="C00000"/>
                </a:solidFill>
              </a:rPr>
              <a:t>нс</a:t>
            </a:r>
            <a:r>
              <a:rPr lang="en-US" i="1" baseline="-25000" dirty="0" smtClean="0">
                <a:solidFill>
                  <a:srgbClr val="C00000"/>
                </a:solidFill>
              </a:rPr>
              <a:t>|</a:t>
            </a:r>
            <a:r>
              <a:rPr lang="ru-RU" i="1" baseline="-25000" dirty="0" smtClean="0">
                <a:solidFill>
                  <a:srgbClr val="C00000"/>
                </a:solidFill>
              </a:rPr>
              <a:t>х</a:t>
            </a:r>
            <a:r>
              <a:rPr lang="ru-RU" i="1" dirty="0" smtClean="0">
                <a:solidFill>
                  <a:srgbClr val="C00000"/>
                </a:solidFill>
              </a:rPr>
              <a:t>.</a:t>
            </a:r>
            <a:endParaRPr lang="ru-RU" dirty="0" smtClean="0">
              <a:solidFill>
                <a:srgbClr val="C00000"/>
              </a:solidFill>
            </a:endParaRPr>
          </a:p>
          <a:p>
            <a:pPr>
              <a:spcBef>
                <a:spcPts val="0"/>
              </a:spcBef>
            </a:pPr>
            <a:endParaRPr lang="ru-RU" dirty="0" smtClean="0">
              <a:solidFill>
                <a:srgbClr val="FF0000"/>
              </a:solidFill>
            </a:endParaRPr>
          </a:p>
          <a:p>
            <a:endParaRPr lang="ru-RU" dirty="0"/>
          </a:p>
        </p:txBody>
      </p:sp>
    </p:spTree>
    <p:extLst>
      <p:ext uri="{BB962C8B-B14F-4D97-AF65-F5344CB8AC3E}">
        <p14:creationId xmlns:p14="http://schemas.microsoft.com/office/powerpoint/2010/main" val="3539540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Группа 16"/>
          <p:cNvGrpSpPr/>
          <p:nvPr/>
        </p:nvGrpSpPr>
        <p:grpSpPr>
          <a:xfrm>
            <a:off x="357158" y="858026"/>
            <a:ext cx="7786742" cy="5297760"/>
            <a:chOff x="357158" y="858026"/>
            <a:chExt cx="7786742" cy="5297760"/>
          </a:xfrm>
        </p:grpSpPr>
        <p:grpSp>
          <p:nvGrpSpPr>
            <p:cNvPr id="2" name="Группа 3"/>
            <p:cNvGrpSpPr/>
            <p:nvPr/>
          </p:nvGrpSpPr>
          <p:grpSpPr>
            <a:xfrm>
              <a:off x="357158" y="858026"/>
              <a:ext cx="7786742" cy="5297760"/>
              <a:chOff x="357158" y="858026"/>
              <a:chExt cx="7786742" cy="5297760"/>
            </a:xfrm>
          </p:grpSpPr>
          <p:cxnSp>
            <p:nvCxnSpPr>
              <p:cNvPr id="5" name="Прямая со стрелкой 4"/>
              <p:cNvCxnSpPr/>
              <p:nvPr/>
            </p:nvCxnSpPr>
            <p:spPr>
              <a:xfrm>
                <a:off x="1285852" y="5786454"/>
                <a:ext cx="635798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 name="Прямая со стрелкой 5"/>
              <p:cNvCxnSpPr/>
              <p:nvPr/>
            </p:nvCxnSpPr>
            <p:spPr>
              <a:xfrm rot="5400000" flipH="1" flipV="1">
                <a:off x="-1178759" y="3321843"/>
                <a:ext cx="492922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57158" y="1000108"/>
                <a:ext cx="928694" cy="830997"/>
              </a:xfrm>
              <a:prstGeom prst="rect">
                <a:avLst/>
              </a:prstGeom>
              <a:noFill/>
            </p:spPr>
            <p:txBody>
              <a:bodyPr wrap="square" rtlCol="0">
                <a:spAutoFit/>
              </a:bodyPr>
              <a:lstStyle/>
              <a:p>
                <a:pPr algn="r" fontAlgn="auto">
                  <a:spcBef>
                    <a:spcPts val="0"/>
                  </a:spcBef>
                  <a:spcAft>
                    <a:spcPts val="0"/>
                  </a:spcAft>
                </a:pPr>
                <a:r>
                  <a:rPr lang="ru-RU" sz="2000" dirty="0" smtClean="0">
                    <a:solidFill>
                      <a:prstClr val="black"/>
                    </a:solidFill>
                    <a:latin typeface="Times New Roman" pitchFamily="18" charset="0"/>
                    <a:cs typeface="Times New Roman" pitchFamily="18" charset="0"/>
                  </a:rPr>
                  <a:t>Р</a:t>
                </a:r>
                <a:endParaRPr lang="en-US" sz="2000" dirty="0" smtClean="0">
                  <a:solidFill>
                    <a:prstClr val="black"/>
                  </a:solidFill>
                  <a:latin typeface="Times New Roman" pitchFamily="18" charset="0"/>
                  <a:cs typeface="Times New Roman" pitchFamily="18" charset="0"/>
                </a:endParaRPr>
              </a:p>
              <a:p>
                <a:pPr fontAlgn="auto">
                  <a:spcBef>
                    <a:spcPts val="0"/>
                  </a:spcBef>
                  <a:spcAft>
                    <a:spcPts val="0"/>
                  </a:spcAft>
                </a:pPr>
                <a:r>
                  <a:rPr lang="ru-RU" sz="1400" b="1" dirty="0" smtClean="0">
                    <a:solidFill>
                      <a:prstClr val="black"/>
                    </a:solidFill>
                    <a:latin typeface="Times New Roman" pitchFamily="18" charset="0"/>
                    <a:cs typeface="Times New Roman" pitchFamily="18" charset="0"/>
                  </a:rPr>
                  <a:t>Млн. руб. за га</a:t>
                </a:r>
                <a:endParaRPr lang="ru-RU" sz="1400" b="1" dirty="0">
                  <a:solidFill>
                    <a:prstClr val="black"/>
                  </a:solidFill>
                  <a:latin typeface="Times New Roman" pitchFamily="18" charset="0"/>
                  <a:cs typeface="Times New Roman" pitchFamily="18" charset="0"/>
                </a:endParaRPr>
              </a:p>
            </p:txBody>
          </p:sp>
          <p:sp>
            <p:nvSpPr>
              <p:cNvPr id="11" name="TextBox 10"/>
              <p:cNvSpPr txBox="1"/>
              <p:nvPr/>
            </p:nvSpPr>
            <p:spPr>
              <a:xfrm>
                <a:off x="7358082" y="5786454"/>
                <a:ext cx="52290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Times New Roman" pitchFamily="18" charset="0"/>
                    <a:cs typeface="Times New Roman" pitchFamily="18" charset="0"/>
                  </a:rPr>
                  <a:t>Q</a:t>
                </a:r>
                <a:r>
                  <a:rPr lang="ru-RU" dirty="0" smtClean="0">
                    <a:solidFill>
                      <a:prstClr val="black"/>
                    </a:solidFill>
                    <a:latin typeface="Times New Roman" pitchFamily="18" charset="0"/>
                    <a:cs typeface="Times New Roman" pitchFamily="18" charset="0"/>
                  </a:rPr>
                  <a:t> </a:t>
                </a:r>
                <a:r>
                  <a:rPr lang="ru-RU" sz="1050" dirty="0" smtClean="0">
                    <a:solidFill>
                      <a:prstClr val="black"/>
                    </a:solidFill>
                    <a:latin typeface="Times New Roman" pitchFamily="18" charset="0"/>
                    <a:cs typeface="Times New Roman" pitchFamily="18" charset="0"/>
                  </a:rPr>
                  <a:t>га</a:t>
                </a:r>
                <a:endParaRPr lang="ru-RU" sz="1050" dirty="0">
                  <a:solidFill>
                    <a:prstClr val="black"/>
                  </a:solidFill>
                  <a:latin typeface="Times New Roman" pitchFamily="18" charset="0"/>
                  <a:cs typeface="Times New Roman" pitchFamily="18" charset="0"/>
                </a:endParaRPr>
              </a:p>
            </p:txBody>
          </p:sp>
          <p:sp>
            <p:nvSpPr>
              <p:cNvPr id="12" name="TextBox 11"/>
              <p:cNvSpPr txBox="1"/>
              <p:nvPr/>
            </p:nvSpPr>
            <p:spPr>
              <a:xfrm>
                <a:off x="928662" y="5786454"/>
                <a:ext cx="301686"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Times New Roman" pitchFamily="18" charset="0"/>
                    <a:cs typeface="Times New Roman" pitchFamily="18" charset="0"/>
                  </a:rPr>
                  <a:t>0</a:t>
                </a:r>
                <a:endParaRPr lang="ru-RU" dirty="0">
                  <a:solidFill>
                    <a:prstClr val="black"/>
                  </a:solidFill>
                  <a:latin typeface="Times New Roman" pitchFamily="18" charset="0"/>
                  <a:cs typeface="Times New Roman" pitchFamily="18" charset="0"/>
                </a:endParaRPr>
              </a:p>
            </p:txBody>
          </p:sp>
          <p:sp>
            <p:nvSpPr>
              <p:cNvPr id="19" name="TextBox 18"/>
              <p:cNvSpPr txBox="1"/>
              <p:nvPr/>
            </p:nvSpPr>
            <p:spPr>
              <a:xfrm>
                <a:off x="3786182" y="5429264"/>
                <a:ext cx="857256" cy="285752"/>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imes New Roman" pitchFamily="18" charset="0"/>
                    <a:cs typeface="Times New Roman" pitchFamily="18" charset="0"/>
                  </a:rPr>
                  <a:t>D</a:t>
                </a:r>
                <a:r>
                  <a:rPr lang="ru-RU" sz="1200" b="1" dirty="0" smtClean="0">
                    <a:solidFill>
                      <a:prstClr val="black"/>
                    </a:solidFill>
                    <a:latin typeface="Times New Roman" pitchFamily="18" charset="0"/>
                    <a:cs typeface="Times New Roman" pitchFamily="18" charset="0"/>
                  </a:rPr>
                  <a:t> с/</a:t>
                </a:r>
                <a:r>
                  <a:rPr lang="ru-RU" sz="1200" b="1" dirty="0" err="1" smtClean="0">
                    <a:solidFill>
                      <a:prstClr val="black"/>
                    </a:solidFill>
                    <a:latin typeface="Times New Roman" pitchFamily="18" charset="0"/>
                    <a:cs typeface="Times New Roman" pitchFamily="18" charset="0"/>
                  </a:rPr>
                  <a:t>х</a:t>
                </a:r>
                <a:endParaRPr lang="ru-RU" sz="1200" b="1" dirty="0">
                  <a:solidFill>
                    <a:prstClr val="black"/>
                  </a:solidFill>
                  <a:latin typeface="Times New Roman" pitchFamily="18" charset="0"/>
                  <a:cs typeface="Times New Roman" pitchFamily="18" charset="0"/>
                </a:endParaRPr>
              </a:p>
            </p:txBody>
          </p:sp>
          <p:sp>
            <p:nvSpPr>
              <p:cNvPr id="20" name="TextBox 19"/>
              <p:cNvSpPr txBox="1"/>
              <p:nvPr/>
            </p:nvSpPr>
            <p:spPr>
              <a:xfrm>
                <a:off x="5286380" y="5429264"/>
                <a:ext cx="718466" cy="276999"/>
              </a:xfrm>
              <a:prstGeom prst="rect">
                <a:avLst/>
              </a:prstGeom>
              <a:noFill/>
            </p:spPr>
            <p:txBody>
              <a:bodyPr wrap="none" rtlCol="0">
                <a:spAutoFit/>
              </a:bodyPr>
              <a:lstStyle/>
              <a:p>
                <a:pPr fontAlgn="auto">
                  <a:spcBef>
                    <a:spcPts val="0"/>
                  </a:spcBef>
                  <a:spcAft>
                    <a:spcPts val="0"/>
                  </a:spcAft>
                </a:pPr>
                <a:r>
                  <a:rPr lang="en-US" sz="1200" b="1" dirty="0" smtClean="0">
                    <a:solidFill>
                      <a:prstClr val="black"/>
                    </a:solidFill>
                    <a:latin typeface="Times New Roman" pitchFamily="18" charset="0"/>
                    <a:cs typeface="Times New Roman" pitchFamily="18" charset="0"/>
                  </a:rPr>
                  <a:t>D</a:t>
                </a:r>
                <a:r>
                  <a:rPr lang="ru-RU" sz="1200" b="1" dirty="0" smtClean="0">
                    <a:solidFill>
                      <a:prstClr val="black"/>
                    </a:solidFill>
                    <a:latin typeface="Times New Roman" pitchFamily="18" charset="0"/>
                    <a:cs typeface="Times New Roman" pitchFamily="18" charset="0"/>
                  </a:rPr>
                  <a:t> не с/</a:t>
                </a:r>
                <a:r>
                  <a:rPr lang="ru-RU" sz="1200" b="1" dirty="0" err="1" smtClean="0">
                    <a:solidFill>
                      <a:prstClr val="black"/>
                    </a:solidFill>
                    <a:latin typeface="Times New Roman" pitchFamily="18" charset="0"/>
                    <a:cs typeface="Times New Roman" pitchFamily="18" charset="0"/>
                  </a:rPr>
                  <a:t>х</a:t>
                </a:r>
                <a:endParaRPr lang="ru-RU" sz="1200" b="1" dirty="0">
                  <a:solidFill>
                    <a:prstClr val="black"/>
                  </a:solidFill>
                  <a:latin typeface="Times New Roman" pitchFamily="18" charset="0"/>
                  <a:cs typeface="Times New Roman" pitchFamily="18" charset="0"/>
                </a:endParaRPr>
              </a:p>
            </p:txBody>
          </p:sp>
          <p:sp>
            <p:nvSpPr>
              <p:cNvPr id="21" name="TextBox 20"/>
              <p:cNvSpPr txBox="1"/>
              <p:nvPr/>
            </p:nvSpPr>
            <p:spPr>
              <a:xfrm>
                <a:off x="7000892" y="5429264"/>
                <a:ext cx="1143008"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Times New Roman" pitchFamily="18" charset="0"/>
                    <a:cs typeface="Times New Roman" pitchFamily="18" charset="0"/>
                  </a:rPr>
                  <a:t>D</a:t>
                </a:r>
                <a:r>
                  <a:rPr lang="ru-RU" b="1" dirty="0" smtClean="0">
                    <a:solidFill>
                      <a:prstClr val="black"/>
                    </a:solidFill>
                    <a:latin typeface="Times New Roman" pitchFamily="18" charset="0"/>
                    <a:cs typeface="Times New Roman" pitchFamily="18" charset="0"/>
                  </a:rPr>
                  <a:t> совок</a:t>
                </a:r>
                <a:r>
                  <a:rPr lang="ru-RU" dirty="0" smtClean="0">
                    <a:solidFill>
                      <a:prstClr val="black"/>
                    </a:solidFill>
                    <a:latin typeface="Times New Roman" pitchFamily="18" charset="0"/>
                    <a:cs typeface="Times New Roman" pitchFamily="18" charset="0"/>
                  </a:rPr>
                  <a:t>.</a:t>
                </a:r>
                <a:endParaRPr lang="ru-RU" sz="1050" dirty="0">
                  <a:solidFill>
                    <a:prstClr val="black"/>
                  </a:solidFill>
                  <a:latin typeface="Times New Roman" pitchFamily="18" charset="0"/>
                  <a:cs typeface="Times New Roman" pitchFamily="18" charset="0"/>
                </a:endParaRPr>
              </a:p>
            </p:txBody>
          </p:sp>
        </p:grpSp>
        <p:cxnSp>
          <p:nvCxnSpPr>
            <p:cNvPr id="14" name="Прямая соединительная линия 13"/>
            <p:cNvCxnSpPr/>
            <p:nvPr/>
          </p:nvCxnSpPr>
          <p:spPr>
            <a:xfrm rot="16200000" flipH="1">
              <a:off x="1000100" y="2714620"/>
              <a:ext cx="3357586" cy="2786082"/>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p:nvCxnSpPr>
          <p:spPr>
            <a:xfrm>
              <a:off x="1285852" y="2428868"/>
              <a:ext cx="4071966" cy="3357586"/>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Прямая соединительная линия 17"/>
            <p:cNvCxnSpPr/>
            <p:nvPr/>
          </p:nvCxnSpPr>
          <p:spPr>
            <a:xfrm>
              <a:off x="1285852" y="2428868"/>
              <a:ext cx="5786478" cy="3357586"/>
            </a:xfrm>
            <a:prstGeom prst="line">
              <a:avLst/>
            </a:prstGeom>
            <a:ln w="19050"/>
          </p:spPr>
          <p:style>
            <a:lnRef idx="1">
              <a:schemeClr val="dk1"/>
            </a:lnRef>
            <a:fillRef idx="0">
              <a:schemeClr val="dk1"/>
            </a:fillRef>
            <a:effectRef idx="0">
              <a:schemeClr val="dk1"/>
            </a:effectRef>
            <a:fontRef idx="minor">
              <a:schemeClr val="tx1"/>
            </a:fontRef>
          </p:style>
        </p:cxnSp>
      </p:grpSp>
      <p:sp>
        <p:nvSpPr>
          <p:cNvPr id="15" name="Заголовок 1"/>
          <p:cNvSpPr>
            <a:spLocks noGrp="1"/>
          </p:cNvSpPr>
          <p:nvPr>
            <p:ph type="title"/>
          </p:nvPr>
        </p:nvSpPr>
        <p:spPr>
          <a:xfrm>
            <a:off x="285720" y="285728"/>
            <a:ext cx="8686800" cy="614346"/>
          </a:xfrm>
        </p:spPr>
        <p:txBody>
          <a:bodyPr>
            <a:normAutofit fontScale="90000"/>
          </a:bodyPr>
          <a:lstStyle/>
          <a:p>
            <a:r>
              <a:rPr lang="ru-RU" dirty="0" smtClean="0"/>
              <a:t>  </a:t>
            </a:r>
            <a:r>
              <a:rPr lang="ru-RU" dirty="0" smtClean="0">
                <a:solidFill>
                  <a:srgbClr val="C00000"/>
                </a:solidFill>
              </a:rPr>
              <a:t>рисунок 2 – Совокупный спрос на землю</a:t>
            </a:r>
            <a:endParaRPr lang="ru-RU" dirty="0">
              <a:solidFill>
                <a:srgbClr val="C00000"/>
              </a:solidFill>
            </a:endParaRPr>
          </a:p>
        </p:txBody>
      </p:sp>
    </p:spTree>
    <p:extLst>
      <p:ext uri="{BB962C8B-B14F-4D97-AF65-F5344CB8AC3E}">
        <p14:creationId xmlns:p14="http://schemas.microsoft.com/office/powerpoint/2010/main" val="2850766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071546"/>
            <a:ext cx="8686800" cy="5500726"/>
          </a:xfrm>
        </p:spPr>
        <p:txBody>
          <a:bodyPr>
            <a:normAutofit fontScale="85000" lnSpcReduction="10000"/>
          </a:bodyPr>
          <a:lstStyle/>
          <a:p>
            <a:pPr>
              <a:buNone/>
            </a:pPr>
            <a:r>
              <a:rPr lang="ru-RU" b="1" u="sng" dirty="0" smtClean="0">
                <a:solidFill>
                  <a:srgbClr val="C00000"/>
                </a:solidFill>
              </a:rPr>
              <a:t>Сельскохозяйственный спрос </a:t>
            </a:r>
            <a:r>
              <a:rPr lang="ru-RU" dirty="0" smtClean="0">
                <a:solidFill>
                  <a:schemeClr val="tx1"/>
                </a:solidFill>
              </a:rPr>
              <a:t>на</a:t>
            </a:r>
            <a:r>
              <a:rPr lang="ru-RU" b="1" dirty="0" smtClean="0">
                <a:solidFill>
                  <a:schemeClr val="tx1"/>
                </a:solidFill>
              </a:rPr>
              <a:t> </a:t>
            </a:r>
            <a:r>
              <a:rPr lang="ru-RU" dirty="0" smtClean="0">
                <a:solidFill>
                  <a:schemeClr val="tx1"/>
                </a:solidFill>
              </a:rPr>
              <a:t>землю является производным от спроса на сельскохозяйственные продукты и складывается из спроса на продукцию растениеводства, животноводства и т.д. </a:t>
            </a:r>
          </a:p>
          <a:p>
            <a:pPr>
              <a:buNone/>
            </a:pPr>
            <a:r>
              <a:rPr lang="ru-RU" dirty="0" smtClean="0">
                <a:solidFill>
                  <a:schemeClr val="tx1"/>
                </a:solidFill>
              </a:rPr>
              <a:t>Он учитывает </a:t>
            </a:r>
            <a:r>
              <a:rPr lang="ru-RU" u="sng" dirty="0" smtClean="0">
                <a:solidFill>
                  <a:schemeClr val="tx1"/>
                </a:solidFill>
              </a:rPr>
              <a:t>уровень плодородия почвы,</a:t>
            </a:r>
            <a:r>
              <a:rPr lang="ru-RU" dirty="0" smtClean="0">
                <a:solidFill>
                  <a:schemeClr val="tx1"/>
                </a:solidFill>
              </a:rPr>
              <a:t> </a:t>
            </a:r>
            <a:r>
              <a:rPr lang="ru-RU" u="sng" dirty="0" smtClean="0">
                <a:solidFill>
                  <a:schemeClr val="tx1"/>
                </a:solidFill>
              </a:rPr>
              <a:t>возможности его повышения, а также местоположение земли по отношению к рынкам сбыта производимой продукции.</a:t>
            </a:r>
          </a:p>
          <a:p>
            <a:pPr>
              <a:buNone/>
            </a:pPr>
            <a:r>
              <a:rPr lang="ru-RU" u="sng" dirty="0" smtClean="0">
                <a:solidFill>
                  <a:schemeClr val="tx1"/>
                </a:solidFill>
              </a:rPr>
              <a:t>Кривая сельскохозяйственного спроса на землю будет иметь отрицательный наклон. </a:t>
            </a:r>
            <a:r>
              <a:rPr lang="ru-RU" dirty="0" smtClean="0">
                <a:solidFill>
                  <a:schemeClr val="tx1"/>
                </a:solidFill>
              </a:rPr>
              <a:t>Это связано с те, что по мере вовлечения земли в хозяйственный оборот при данном уровне развития техники и технологии мы должны будем переходить от лучших по плодородию земель к средним и даже худшим.</a:t>
            </a:r>
            <a:endParaRPr lang="ru-RU" dirty="0">
              <a:solidFill>
                <a:schemeClr val="tx1"/>
              </a:solidFill>
            </a:endParaRPr>
          </a:p>
        </p:txBody>
      </p:sp>
    </p:spTree>
    <p:extLst>
      <p:ext uri="{BB962C8B-B14F-4D97-AF65-F5344CB8AC3E}">
        <p14:creationId xmlns:p14="http://schemas.microsoft.com/office/powerpoint/2010/main" val="86287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686800" cy="5429288"/>
          </a:xfrm>
        </p:spPr>
        <p:txBody>
          <a:bodyPr>
            <a:noAutofit/>
          </a:bodyPr>
          <a:lstStyle/>
          <a:p>
            <a:pPr>
              <a:buNone/>
            </a:pPr>
            <a:r>
              <a:rPr lang="ru-RU" sz="2400" b="1" dirty="0" smtClean="0">
                <a:solidFill>
                  <a:schemeClr val="tx1"/>
                </a:solidFill>
              </a:rPr>
              <a:t>Сельскохозяйственный спрос на землю определяется подобно спросу на рынке совершенной конкуренции, т.к. рынок </a:t>
            </a:r>
            <a:r>
              <a:rPr lang="ru-RU" sz="2400" b="1" u="sng" dirty="0" smtClean="0">
                <a:solidFill>
                  <a:srgbClr val="C00000"/>
                </a:solidFill>
              </a:rPr>
              <a:t>с/</a:t>
            </a:r>
            <a:r>
              <a:rPr lang="ru-RU" sz="2400" b="1" u="sng" dirty="0" err="1" smtClean="0">
                <a:solidFill>
                  <a:srgbClr val="C00000"/>
                </a:solidFill>
              </a:rPr>
              <a:t>х</a:t>
            </a:r>
            <a:r>
              <a:rPr lang="ru-RU" sz="2400" b="1" u="sng" dirty="0" smtClean="0">
                <a:solidFill>
                  <a:srgbClr val="C00000"/>
                </a:solidFill>
              </a:rPr>
              <a:t> продукции является наиболее приближенным к рынку совершенной конкуренции. </a:t>
            </a:r>
          </a:p>
          <a:p>
            <a:pPr>
              <a:buNone/>
            </a:pPr>
            <a:r>
              <a:rPr lang="ru-RU" sz="2400" b="1" dirty="0" smtClean="0">
                <a:solidFill>
                  <a:schemeClr val="tx1"/>
                </a:solidFill>
              </a:rPr>
              <a:t>Спрос на продукты питания не эластичен, т.е. люди не могут жить без пищи к которой привыкли. </a:t>
            </a:r>
            <a:r>
              <a:rPr lang="ru-RU" sz="2400" b="1" dirty="0" smtClean="0">
                <a:solidFill>
                  <a:srgbClr val="C00000"/>
                </a:solidFill>
              </a:rPr>
              <a:t>Поэтому объём спроса на основные продукты мало изменяется даже в результате значительного изменения цен. </a:t>
            </a:r>
          </a:p>
          <a:p>
            <a:pPr>
              <a:buNone/>
            </a:pPr>
            <a:r>
              <a:rPr lang="ru-RU" sz="2400" b="1" dirty="0" smtClean="0">
                <a:solidFill>
                  <a:srgbClr val="C00000"/>
                </a:solidFill>
              </a:rPr>
              <a:t>Неэластичность спроса на продукты питания, означает, что даже небольшое сокращение привычных объёмов предложения может явится причиной сильного роста цен на продукты и наоборот.</a:t>
            </a:r>
            <a:r>
              <a:rPr lang="ru-RU" sz="2400" b="1" dirty="0" smtClean="0"/>
              <a:t> </a:t>
            </a:r>
            <a:r>
              <a:rPr lang="ru-RU" sz="2400" b="1" dirty="0" smtClean="0">
                <a:solidFill>
                  <a:schemeClr val="tx1"/>
                </a:solidFill>
              </a:rPr>
              <a:t>С/</a:t>
            </a:r>
            <a:r>
              <a:rPr lang="ru-RU" sz="2400" b="1" dirty="0" err="1" smtClean="0">
                <a:solidFill>
                  <a:schemeClr val="tx1"/>
                </a:solidFill>
              </a:rPr>
              <a:t>х</a:t>
            </a:r>
            <a:r>
              <a:rPr lang="ru-RU" sz="2400" b="1" dirty="0" smtClean="0">
                <a:solidFill>
                  <a:schemeClr val="tx1"/>
                </a:solidFill>
              </a:rPr>
              <a:t> спрос на землю в последние годы имеет тенденцию к снижению, поскольку наблюдается постоянное сокращение доли продовольствия в бюджете потребителя. </a:t>
            </a:r>
            <a:endParaRPr lang="ru-RU" sz="2400" b="1" dirty="0">
              <a:solidFill>
                <a:schemeClr val="tx1"/>
              </a:solidFill>
            </a:endParaRPr>
          </a:p>
        </p:txBody>
      </p:sp>
    </p:spTree>
    <p:extLst>
      <p:ext uri="{BB962C8B-B14F-4D97-AF65-F5344CB8AC3E}">
        <p14:creationId xmlns:p14="http://schemas.microsoft.com/office/powerpoint/2010/main" val="20761704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1546"/>
            <a:ext cx="8686800" cy="5151455"/>
          </a:xfrm>
        </p:spPr>
        <p:txBody>
          <a:bodyPr>
            <a:normAutofit fontScale="85000" lnSpcReduction="20000"/>
          </a:bodyPr>
          <a:lstStyle/>
          <a:p>
            <a:pPr>
              <a:buNone/>
            </a:pPr>
            <a:r>
              <a:rPr lang="ru-RU" dirty="0" smtClean="0">
                <a:solidFill>
                  <a:srgbClr val="C00000"/>
                </a:solidFill>
              </a:rPr>
              <a:t>Несельскохозяйственный спрос </a:t>
            </a:r>
            <a:r>
              <a:rPr lang="ru-RU" dirty="0" smtClean="0">
                <a:solidFill>
                  <a:schemeClr val="tx1"/>
                </a:solidFill>
              </a:rPr>
              <a:t>имеет устойчивую тенденцию к росту. Он объединяет разнообразные виды спроса: на строительство жилья, объектов инфраструктуры, промышленный спрос и даже инфляционный спрос. При высоких темпах инфляции борьба с обесцениванием денег увеличивает спрос на недвижимость. И земля выступает одной из гарантий сохранения богатства. </a:t>
            </a:r>
          </a:p>
          <a:p>
            <a:pPr>
              <a:buNone/>
            </a:pPr>
            <a:r>
              <a:rPr lang="ru-RU" dirty="0" smtClean="0">
                <a:solidFill>
                  <a:srgbClr val="C00000"/>
                </a:solidFill>
              </a:rPr>
              <a:t>Несельскохозяйственный спрос, </a:t>
            </a:r>
            <a:r>
              <a:rPr lang="ru-RU" dirty="0" smtClean="0">
                <a:solidFill>
                  <a:schemeClr val="tx1"/>
                </a:solidFill>
              </a:rPr>
              <a:t>как правило, безразличен к уровню плодородия земли. Главное для него – местоположение земельных участков. Оно имеет особое значение в крупных городах. В различных районах города цена земли неодинакова и обычно достигает максимума в центре города. Отсюда – стремление к строительству небоскребов. </a:t>
            </a:r>
          </a:p>
          <a:p>
            <a:endParaRPr lang="ru-RU" dirty="0"/>
          </a:p>
        </p:txBody>
      </p:sp>
    </p:spTree>
    <p:extLst>
      <p:ext uri="{BB962C8B-B14F-4D97-AF65-F5344CB8AC3E}">
        <p14:creationId xmlns:p14="http://schemas.microsoft.com/office/powerpoint/2010/main" val="3301821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357298"/>
            <a:ext cx="8686800" cy="4722827"/>
          </a:xfrm>
        </p:spPr>
        <p:txBody>
          <a:bodyPr/>
          <a:lstStyle/>
          <a:p>
            <a:pPr>
              <a:buNone/>
            </a:pPr>
            <a:r>
              <a:rPr lang="ru-RU" b="1" dirty="0" smtClean="0">
                <a:solidFill>
                  <a:schemeClr val="tx1"/>
                </a:solidFill>
              </a:rPr>
              <a:t> </a:t>
            </a:r>
            <a:endParaRPr lang="ru-RU" b="1" dirty="0">
              <a:solidFill>
                <a:schemeClr val="tx1"/>
              </a:solidFill>
            </a:endParaRPr>
          </a:p>
        </p:txBody>
      </p:sp>
      <p:sp>
        <p:nvSpPr>
          <p:cNvPr id="4610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ru-RU">
              <a:solidFill>
                <a:prstClr val="black"/>
              </a:solidFill>
              <a:latin typeface="Calibri"/>
            </a:endParaRPr>
          </a:p>
        </p:txBody>
      </p:sp>
      <p:grpSp>
        <p:nvGrpSpPr>
          <p:cNvPr id="46081" name="Group 1"/>
          <p:cNvGrpSpPr>
            <a:grpSpLocks noChangeAspect="1"/>
          </p:cNvGrpSpPr>
          <p:nvPr/>
        </p:nvGrpSpPr>
        <p:grpSpPr bwMode="auto">
          <a:xfrm>
            <a:off x="428596" y="2786058"/>
            <a:ext cx="7358114" cy="2743200"/>
            <a:chOff x="4077" y="1134"/>
            <a:chExt cx="4770" cy="4320"/>
          </a:xfrm>
        </p:grpSpPr>
        <p:sp>
          <p:nvSpPr>
            <p:cNvPr id="46101" name="AutoShape 21"/>
            <p:cNvSpPr>
              <a:spLocks noChangeAspect="1" noChangeArrowheads="1" noTextEdit="1"/>
            </p:cNvSpPr>
            <p:nvPr/>
          </p:nvSpPr>
          <p:spPr bwMode="auto">
            <a:xfrm>
              <a:off x="4077" y="1134"/>
              <a:ext cx="4770" cy="4320"/>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a:solidFill>
                  <a:prstClr val="black"/>
                </a:solidFill>
                <a:latin typeface="Calibri"/>
              </a:endParaRPr>
            </a:p>
          </p:txBody>
        </p:sp>
        <p:grpSp>
          <p:nvGrpSpPr>
            <p:cNvPr id="46082" name="Group 2"/>
            <p:cNvGrpSpPr>
              <a:grpSpLocks/>
            </p:cNvGrpSpPr>
            <p:nvPr/>
          </p:nvGrpSpPr>
          <p:grpSpPr bwMode="auto">
            <a:xfrm>
              <a:off x="4677" y="1224"/>
              <a:ext cx="4170" cy="4050"/>
              <a:chOff x="4677" y="1224"/>
              <a:chExt cx="4170" cy="4050"/>
            </a:xfrm>
          </p:grpSpPr>
          <p:sp>
            <p:nvSpPr>
              <p:cNvPr id="46100" name="Line 20"/>
              <p:cNvSpPr>
                <a:spLocks noChangeShapeType="1"/>
              </p:cNvSpPr>
              <p:nvPr/>
            </p:nvSpPr>
            <p:spPr bwMode="auto">
              <a:xfrm>
                <a:off x="5157" y="1314"/>
                <a:ext cx="0" cy="3599"/>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a:solidFill>
                    <a:prstClr val="black"/>
                  </a:solidFill>
                  <a:latin typeface="Calibri"/>
                </a:endParaRPr>
              </a:p>
            </p:txBody>
          </p:sp>
          <p:sp>
            <p:nvSpPr>
              <p:cNvPr id="46099" name="Line 19"/>
              <p:cNvSpPr>
                <a:spLocks noChangeShapeType="1"/>
              </p:cNvSpPr>
              <p:nvPr/>
            </p:nvSpPr>
            <p:spPr bwMode="auto">
              <a:xfrm>
                <a:off x="5157" y="4913"/>
                <a:ext cx="324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a:solidFill>
                    <a:prstClr val="black"/>
                  </a:solidFill>
                  <a:latin typeface="Calibri"/>
                </a:endParaRPr>
              </a:p>
            </p:txBody>
          </p:sp>
          <p:sp>
            <p:nvSpPr>
              <p:cNvPr id="46098" name="Line 18"/>
              <p:cNvSpPr>
                <a:spLocks noChangeShapeType="1"/>
              </p:cNvSpPr>
              <p:nvPr/>
            </p:nvSpPr>
            <p:spPr bwMode="auto">
              <a:xfrm>
                <a:off x="6567" y="1494"/>
                <a:ext cx="1" cy="341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a:solidFill>
                    <a:prstClr val="black"/>
                  </a:solidFill>
                  <a:latin typeface="Calibri"/>
                </a:endParaRPr>
              </a:p>
            </p:txBody>
          </p:sp>
          <p:sp>
            <p:nvSpPr>
              <p:cNvPr id="46097" name="Arc 17"/>
              <p:cNvSpPr>
                <a:spLocks/>
              </p:cNvSpPr>
              <p:nvPr/>
            </p:nvSpPr>
            <p:spPr bwMode="auto">
              <a:xfrm rot="10468254">
                <a:off x="5577" y="1674"/>
                <a:ext cx="2280" cy="28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a:solidFill>
                    <a:prstClr val="black"/>
                  </a:solidFill>
                  <a:latin typeface="Calibri"/>
                </a:endParaRPr>
              </a:p>
            </p:txBody>
          </p:sp>
          <p:sp>
            <p:nvSpPr>
              <p:cNvPr id="46096" name="Line 16"/>
              <p:cNvSpPr>
                <a:spLocks noChangeShapeType="1"/>
              </p:cNvSpPr>
              <p:nvPr/>
            </p:nvSpPr>
            <p:spPr bwMode="auto">
              <a:xfrm>
                <a:off x="5157" y="3999"/>
                <a:ext cx="1440" cy="1"/>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a:solidFill>
                    <a:prstClr val="black"/>
                  </a:solidFill>
                  <a:latin typeface="Calibri"/>
                </a:endParaRPr>
              </a:p>
            </p:txBody>
          </p:sp>
          <p:sp>
            <p:nvSpPr>
              <p:cNvPr id="46095" name="Line 15"/>
              <p:cNvSpPr>
                <a:spLocks noChangeShapeType="1"/>
              </p:cNvSpPr>
              <p:nvPr/>
            </p:nvSpPr>
            <p:spPr bwMode="auto">
              <a:xfrm>
                <a:off x="5142" y="2784"/>
                <a:ext cx="1440" cy="1"/>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a:solidFill>
                    <a:prstClr val="black"/>
                  </a:solidFill>
                  <a:latin typeface="Calibri"/>
                </a:endParaRPr>
              </a:p>
            </p:txBody>
          </p:sp>
          <p:sp>
            <p:nvSpPr>
              <p:cNvPr id="46094" name="Line 14"/>
              <p:cNvSpPr>
                <a:spLocks noChangeShapeType="1"/>
              </p:cNvSpPr>
              <p:nvPr/>
            </p:nvSpPr>
            <p:spPr bwMode="auto">
              <a:xfrm>
                <a:off x="5682" y="2754"/>
                <a:ext cx="1" cy="216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ru-RU">
                  <a:solidFill>
                    <a:prstClr val="black"/>
                  </a:solidFill>
                  <a:latin typeface="Calibri"/>
                </a:endParaRPr>
              </a:p>
            </p:txBody>
          </p:sp>
          <p:sp>
            <p:nvSpPr>
              <p:cNvPr id="46093" name="Text Box 13"/>
              <p:cNvSpPr txBox="1">
                <a:spLocks noChangeArrowheads="1"/>
              </p:cNvSpPr>
              <p:nvPr/>
            </p:nvSpPr>
            <p:spPr bwMode="auto">
              <a:xfrm>
                <a:off x="4842" y="4869"/>
                <a:ext cx="60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BZ" sz="1100" smtClean="0">
                    <a:solidFill>
                      <a:prstClr val="black"/>
                    </a:solidFill>
                    <a:latin typeface="Arial" pitchFamily="34" charset="0"/>
                    <a:ea typeface="Times New Roman" pitchFamily="18" charset="0"/>
                    <a:cs typeface="Arial" pitchFamily="34" charset="0"/>
                  </a:rPr>
                  <a:t>0</a:t>
                </a:r>
                <a:endParaRPr lang="en-BZ" smtClean="0">
                  <a:solidFill>
                    <a:prstClr val="black"/>
                  </a:solidFill>
                  <a:latin typeface="Arial" pitchFamily="34" charset="0"/>
                  <a:cs typeface="Arial" pitchFamily="34" charset="0"/>
                </a:endParaRPr>
              </a:p>
            </p:txBody>
          </p:sp>
          <p:sp>
            <p:nvSpPr>
              <p:cNvPr id="46092" name="Text Box 12"/>
              <p:cNvSpPr txBox="1">
                <a:spLocks noChangeArrowheads="1"/>
              </p:cNvSpPr>
              <p:nvPr/>
            </p:nvSpPr>
            <p:spPr bwMode="auto">
              <a:xfrm>
                <a:off x="5397" y="4869"/>
                <a:ext cx="600"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BZ" sz="1100" smtClean="0">
                    <a:solidFill>
                      <a:prstClr val="black"/>
                    </a:solidFill>
                    <a:latin typeface="Arial" pitchFamily="34" charset="0"/>
                    <a:ea typeface="Times New Roman" pitchFamily="18" charset="0"/>
                    <a:cs typeface="Arial" pitchFamily="34" charset="0"/>
                  </a:rPr>
                  <a:t>Q</a:t>
                </a:r>
                <a:r>
                  <a:rPr lang="en-BZ" sz="1100" baseline="-30000" smtClean="0">
                    <a:solidFill>
                      <a:prstClr val="black"/>
                    </a:solidFill>
                    <a:latin typeface="Arial" pitchFamily="34" charset="0"/>
                    <a:ea typeface="Times New Roman" pitchFamily="18" charset="0"/>
                    <a:cs typeface="Arial" pitchFamily="34" charset="0"/>
                  </a:rPr>
                  <a:t>1</a:t>
                </a:r>
                <a:endParaRPr lang="en-BZ" smtClean="0">
                  <a:solidFill>
                    <a:prstClr val="black"/>
                  </a:solidFill>
                  <a:latin typeface="Arial" pitchFamily="34" charset="0"/>
                  <a:cs typeface="Arial" pitchFamily="34" charset="0"/>
                </a:endParaRPr>
              </a:p>
            </p:txBody>
          </p:sp>
          <p:sp>
            <p:nvSpPr>
              <p:cNvPr id="46091" name="Text Box 11"/>
              <p:cNvSpPr txBox="1">
                <a:spLocks noChangeArrowheads="1"/>
              </p:cNvSpPr>
              <p:nvPr/>
            </p:nvSpPr>
            <p:spPr bwMode="auto">
              <a:xfrm>
                <a:off x="6267" y="4869"/>
                <a:ext cx="600"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BZ" sz="1100" smtClean="0">
                    <a:solidFill>
                      <a:prstClr val="black"/>
                    </a:solidFill>
                    <a:latin typeface="Arial" pitchFamily="34" charset="0"/>
                    <a:ea typeface="Times New Roman" pitchFamily="18" charset="0"/>
                    <a:cs typeface="Arial" pitchFamily="34" charset="0"/>
                  </a:rPr>
                  <a:t>Q</a:t>
                </a:r>
                <a:r>
                  <a:rPr lang="en-BZ" sz="1100" baseline="-30000" smtClean="0">
                    <a:solidFill>
                      <a:prstClr val="black"/>
                    </a:solidFill>
                    <a:latin typeface="Arial" pitchFamily="34" charset="0"/>
                    <a:ea typeface="Times New Roman" pitchFamily="18" charset="0"/>
                    <a:cs typeface="Arial" pitchFamily="34" charset="0"/>
                  </a:rPr>
                  <a:t>0</a:t>
                </a:r>
                <a:endParaRPr lang="en-BZ" smtClean="0">
                  <a:solidFill>
                    <a:prstClr val="black"/>
                  </a:solidFill>
                  <a:latin typeface="Arial" pitchFamily="34" charset="0"/>
                  <a:cs typeface="Arial" pitchFamily="34" charset="0"/>
                </a:endParaRPr>
              </a:p>
            </p:txBody>
          </p:sp>
          <p:sp>
            <p:nvSpPr>
              <p:cNvPr id="46090" name="Text Box 10"/>
              <p:cNvSpPr txBox="1">
                <a:spLocks noChangeArrowheads="1"/>
              </p:cNvSpPr>
              <p:nvPr/>
            </p:nvSpPr>
            <p:spPr bwMode="auto">
              <a:xfrm>
                <a:off x="8247" y="4839"/>
                <a:ext cx="600"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BZ" sz="1100" smtClean="0">
                    <a:solidFill>
                      <a:prstClr val="black"/>
                    </a:solidFill>
                    <a:latin typeface="Arial" pitchFamily="34" charset="0"/>
                    <a:ea typeface="Times New Roman" pitchFamily="18" charset="0"/>
                    <a:cs typeface="Arial" pitchFamily="34" charset="0"/>
                  </a:rPr>
                  <a:t>Q</a:t>
                </a:r>
                <a:endParaRPr lang="en-BZ" smtClean="0">
                  <a:solidFill>
                    <a:prstClr val="black"/>
                  </a:solidFill>
                  <a:latin typeface="Arial" pitchFamily="34" charset="0"/>
                  <a:cs typeface="Arial" pitchFamily="34" charset="0"/>
                </a:endParaRPr>
              </a:p>
            </p:txBody>
          </p:sp>
          <p:sp>
            <p:nvSpPr>
              <p:cNvPr id="46089" name="Text Box 9"/>
              <p:cNvSpPr txBox="1">
                <a:spLocks noChangeArrowheads="1"/>
              </p:cNvSpPr>
              <p:nvPr/>
            </p:nvSpPr>
            <p:spPr bwMode="auto">
              <a:xfrm>
                <a:off x="4677" y="2544"/>
                <a:ext cx="600"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BZ" sz="1100" smtClean="0">
                    <a:solidFill>
                      <a:prstClr val="black"/>
                    </a:solidFill>
                    <a:latin typeface="Arial" pitchFamily="34" charset="0"/>
                    <a:ea typeface="Times New Roman" pitchFamily="18" charset="0"/>
                    <a:cs typeface="Arial" pitchFamily="34" charset="0"/>
                  </a:rPr>
                  <a:t>R</a:t>
                </a:r>
                <a:r>
                  <a:rPr lang="en-BZ" sz="1100" baseline="-30000" smtClean="0">
                    <a:solidFill>
                      <a:prstClr val="black"/>
                    </a:solidFill>
                    <a:latin typeface="Arial" pitchFamily="34" charset="0"/>
                    <a:ea typeface="Times New Roman" pitchFamily="18" charset="0"/>
                    <a:cs typeface="Arial" pitchFamily="34" charset="0"/>
                  </a:rPr>
                  <a:t>1</a:t>
                </a:r>
                <a:endParaRPr lang="en-BZ" smtClean="0">
                  <a:solidFill>
                    <a:prstClr val="black"/>
                  </a:solidFill>
                  <a:latin typeface="Arial" pitchFamily="34" charset="0"/>
                  <a:cs typeface="Arial" pitchFamily="34" charset="0"/>
                </a:endParaRPr>
              </a:p>
            </p:txBody>
          </p:sp>
          <p:sp>
            <p:nvSpPr>
              <p:cNvPr id="46088" name="Text Box 8"/>
              <p:cNvSpPr txBox="1">
                <a:spLocks noChangeArrowheads="1"/>
              </p:cNvSpPr>
              <p:nvPr/>
            </p:nvSpPr>
            <p:spPr bwMode="auto">
              <a:xfrm>
                <a:off x="4677" y="3834"/>
                <a:ext cx="600"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BZ" sz="1100" smtClean="0">
                    <a:solidFill>
                      <a:prstClr val="black"/>
                    </a:solidFill>
                    <a:latin typeface="Arial" pitchFamily="34" charset="0"/>
                    <a:ea typeface="Times New Roman" pitchFamily="18" charset="0"/>
                    <a:cs typeface="Arial" pitchFamily="34" charset="0"/>
                  </a:rPr>
                  <a:t>R</a:t>
                </a:r>
                <a:r>
                  <a:rPr lang="en-BZ" sz="1100" baseline="-30000" smtClean="0">
                    <a:solidFill>
                      <a:prstClr val="black"/>
                    </a:solidFill>
                    <a:latin typeface="Arial" pitchFamily="34" charset="0"/>
                    <a:ea typeface="Times New Roman" pitchFamily="18" charset="0"/>
                    <a:cs typeface="Arial" pitchFamily="34" charset="0"/>
                  </a:rPr>
                  <a:t>0</a:t>
                </a:r>
                <a:endParaRPr lang="en-BZ" smtClean="0">
                  <a:solidFill>
                    <a:prstClr val="black"/>
                  </a:solidFill>
                  <a:latin typeface="Arial" pitchFamily="34" charset="0"/>
                  <a:cs typeface="Arial" pitchFamily="34" charset="0"/>
                </a:endParaRPr>
              </a:p>
            </p:txBody>
          </p:sp>
          <p:sp>
            <p:nvSpPr>
              <p:cNvPr id="46087" name="Text Box 7"/>
              <p:cNvSpPr txBox="1">
                <a:spLocks noChangeArrowheads="1"/>
              </p:cNvSpPr>
              <p:nvPr/>
            </p:nvSpPr>
            <p:spPr bwMode="auto">
              <a:xfrm>
                <a:off x="4677" y="1224"/>
                <a:ext cx="600"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BZ" sz="1100" smtClean="0">
                    <a:solidFill>
                      <a:prstClr val="black"/>
                    </a:solidFill>
                    <a:latin typeface="Arial" pitchFamily="34" charset="0"/>
                    <a:ea typeface="Times New Roman" pitchFamily="18" charset="0"/>
                    <a:cs typeface="Arial" pitchFamily="34" charset="0"/>
                  </a:rPr>
                  <a:t>R</a:t>
                </a:r>
                <a:endParaRPr lang="en-BZ" smtClean="0">
                  <a:solidFill>
                    <a:prstClr val="black"/>
                  </a:solidFill>
                  <a:latin typeface="Arial" pitchFamily="34" charset="0"/>
                  <a:cs typeface="Arial" pitchFamily="34" charset="0"/>
                </a:endParaRPr>
              </a:p>
            </p:txBody>
          </p:sp>
          <p:sp>
            <p:nvSpPr>
              <p:cNvPr id="46086" name="Text Box 6"/>
              <p:cNvSpPr txBox="1">
                <a:spLocks noChangeArrowheads="1"/>
              </p:cNvSpPr>
              <p:nvPr/>
            </p:nvSpPr>
            <p:spPr bwMode="auto">
              <a:xfrm>
                <a:off x="5547" y="2454"/>
                <a:ext cx="600"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BZ" sz="1100" smtClean="0">
                    <a:solidFill>
                      <a:prstClr val="black"/>
                    </a:solidFill>
                    <a:latin typeface="Arial" pitchFamily="34" charset="0"/>
                    <a:ea typeface="Times New Roman" pitchFamily="18" charset="0"/>
                    <a:cs typeface="Arial" pitchFamily="34" charset="0"/>
                  </a:rPr>
                  <a:t>A</a:t>
                </a:r>
                <a:endParaRPr lang="en-BZ" smtClean="0">
                  <a:solidFill>
                    <a:prstClr val="black"/>
                  </a:solidFill>
                  <a:latin typeface="Arial" pitchFamily="34" charset="0"/>
                  <a:cs typeface="Arial" pitchFamily="34" charset="0"/>
                </a:endParaRPr>
              </a:p>
            </p:txBody>
          </p:sp>
          <p:sp>
            <p:nvSpPr>
              <p:cNvPr id="46085" name="Text Box 5"/>
              <p:cNvSpPr txBox="1">
                <a:spLocks noChangeArrowheads="1"/>
              </p:cNvSpPr>
              <p:nvPr/>
            </p:nvSpPr>
            <p:spPr bwMode="auto">
              <a:xfrm>
                <a:off x="6477" y="1494"/>
                <a:ext cx="600"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BZ" sz="1100" smtClean="0">
                    <a:solidFill>
                      <a:prstClr val="black"/>
                    </a:solidFill>
                    <a:latin typeface="Arial" pitchFamily="34" charset="0"/>
                    <a:ea typeface="Times New Roman" pitchFamily="18" charset="0"/>
                    <a:cs typeface="Arial" pitchFamily="34" charset="0"/>
                  </a:rPr>
                  <a:t>S</a:t>
                </a:r>
                <a:endParaRPr lang="en-BZ" smtClean="0">
                  <a:solidFill>
                    <a:prstClr val="black"/>
                  </a:solidFill>
                  <a:latin typeface="Arial" pitchFamily="34" charset="0"/>
                  <a:cs typeface="Arial" pitchFamily="34" charset="0"/>
                </a:endParaRPr>
              </a:p>
            </p:txBody>
          </p:sp>
          <p:sp>
            <p:nvSpPr>
              <p:cNvPr id="46084" name="Text Box 4"/>
              <p:cNvSpPr txBox="1">
                <a:spLocks noChangeArrowheads="1"/>
              </p:cNvSpPr>
              <p:nvPr/>
            </p:nvSpPr>
            <p:spPr bwMode="auto">
              <a:xfrm>
                <a:off x="7557" y="4059"/>
                <a:ext cx="600"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BZ" sz="1100" smtClean="0">
                    <a:solidFill>
                      <a:prstClr val="black"/>
                    </a:solidFill>
                    <a:latin typeface="Arial" pitchFamily="34" charset="0"/>
                    <a:ea typeface="Times New Roman" pitchFamily="18" charset="0"/>
                    <a:cs typeface="Arial" pitchFamily="34" charset="0"/>
                  </a:rPr>
                  <a:t>D</a:t>
                </a:r>
                <a:endParaRPr lang="en-BZ" smtClean="0">
                  <a:solidFill>
                    <a:prstClr val="black"/>
                  </a:solidFill>
                  <a:latin typeface="Arial" pitchFamily="34" charset="0"/>
                  <a:cs typeface="Arial" pitchFamily="34" charset="0"/>
                </a:endParaRPr>
              </a:p>
            </p:txBody>
          </p:sp>
          <p:sp>
            <p:nvSpPr>
              <p:cNvPr id="46083" name="Text Box 3"/>
              <p:cNvSpPr txBox="1">
                <a:spLocks noChangeArrowheads="1"/>
              </p:cNvSpPr>
              <p:nvPr/>
            </p:nvSpPr>
            <p:spPr bwMode="auto">
              <a:xfrm>
                <a:off x="6447" y="3669"/>
                <a:ext cx="600"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BZ" sz="1100" smtClean="0">
                    <a:solidFill>
                      <a:prstClr val="black"/>
                    </a:solidFill>
                    <a:latin typeface="Arial" pitchFamily="34" charset="0"/>
                    <a:ea typeface="Times New Roman" pitchFamily="18" charset="0"/>
                    <a:cs typeface="Arial" pitchFamily="34" charset="0"/>
                  </a:rPr>
                  <a:t>E</a:t>
                </a:r>
                <a:endParaRPr lang="en-BZ" smtClean="0">
                  <a:solidFill>
                    <a:prstClr val="black"/>
                  </a:solidFill>
                  <a:latin typeface="Arial" pitchFamily="34" charset="0"/>
                  <a:cs typeface="Arial" pitchFamily="34" charset="0"/>
                </a:endParaRPr>
              </a:p>
            </p:txBody>
          </p:sp>
        </p:grpSp>
      </p:grpSp>
      <p:sp>
        <p:nvSpPr>
          <p:cNvPr id="46114" name="Rectangle 34"/>
          <p:cNvSpPr>
            <a:spLocks noChangeArrowheads="1"/>
          </p:cNvSpPr>
          <p:nvPr/>
        </p:nvSpPr>
        <p:spPr bwMode="auto">
          <a:xfrm>
            <a:off x="428596" y="5530350"/>
            <a:ext cx="78581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ctr"/>
            <a:r>
              <a:rPr lang="ru-RU" sz="2400" b="1" cap="all" dirty="0" smtClean="0">
                <a:solidFill>
                  <a:srgbClr val="C00000"/>
                </a:solidFill>
                <a:effectLst>
                  <a:reflection blurRad="12700" stA="48000" endA="300" endPos="55000" dir="5400000" sy="-90000" algn="bl" rotWithShape="0"/>
                </a:effectLst>
                <a:latin typeface="Calibri"/>
              </a:rPr>
              <a:t>Рисунок З – Равенство спроса и предложения на рынке земли</a:t>
            </a:r>
            <a:endParaRPr lang="ru-RU" sz="2400" b="1" cap="all" dirty="0" smtClean="0">
              <a:solidFill>
                <a:srgbClr val="4E3B30"/>
              </a:solidFill>
              <a:effectLst>
                <a:reflection blurRad="12700" stA="48000" endA="300" endPos="55000" dir="5400000" sy="-90000" algn="bl" rotWithShape="0"/>
              </a:effectLst>
              <a:latin typeface="Calibri"/>
            </a:endParaRPr>
          </a:p>
        </p:txBody>
      </p:sp>
    </p:spTree>
    <p:extLst>
      <p:ext uri="{BB962C8B-B14F-4D97-AF65-F5344CB8AC3E}">
        <p14:creationId xmlns:p14="http://schemas.microsoft.com/office/powerpoint/2010/main" val="3644380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a:buNone/>
            </a:pPr>
            <a:r>
              <a:rPr lang="ru-RU" b="1" dirty="0" smtClean="0">
                <a:solidFill>
                  <a:schemeClr val="tx1"/>
                </a:solidFill>
              </a:rPr>
              <a:t>Предположим,</a:t>
            </a:r>
            <a:r>
              <a:rPr lang="ru-RU" b="1" dirty="0" smtClean="0"/>
              <a:t> </a:t>
            </a:r>
            <a:r>
              <a:rPr lang="ru-RU" b="1" dirty="0" smtClean="0">
                <a:solidFill>
                  <a:srgbClr val="C00000"/>
                </a:solidFill>
              </a:rPr>
              <a:t>что уровень арендной платы повысился </a:t>
            </a:r>
            <a:r>
              <a:rPr lang="ru-RU" b="1" dirty="0" smtClean="0">
                <a:solidFill>
                  <a:schemeClr val="tx1"/>
                </a:solidFill>
              </a:rPr>
              <a:t>и переместился из </a:t>
            </a:r>
            <a:r>
              <a:rPr lang="en-US" b="1" dirty="0" smtClean="0">
                <a:solidFill>
                  <a:schemeClr val="tx1"/>
                </a:solidFill>
              </a:rPr>
              <a:t>R</a:t>
            </a:r>
            <a:r>
              <a:rPr lang="ru-RU" b="1" baseline="-25000" dirty="0" smtClean="0">
                <a:solidFill>
                  <a:schemeClr val="tx1"/>
                </a:solidFill>
              </a:rPr>
              <a:t>0</a:t>
            </a:r>
            <a:r>
              <a:rPr lang="ru-RU" b="1" dirty="0" smtClean="0">
                <a:solidFill>
                  <a:schemeClr val="tx1"/>
                </a:solidFill>
              </a:rPr>
              <a:t> в </a:t>
            </a:r>
            <a:r>
              <a:rPr lang="en-US" b="1" dirty="0" smtClean="0">
                <a:solidFill>
                  <a:schemeClr val="tx1"/>
                </a:solidFill>
              </a:rPr>
              <a:t>R</a:t>
            </a:r>
            <a:r>
              <a:rPr lang="ru-RU" b="1" baseline="-25000" dirty="0" smtClean="0">
                <a:solidFill>
                  <a:schemeClr val="tx1"/>
                </a:solidFill>
              </a:rPr>
              <a:t>1</a:t>
            </a:r>
            <a:r>
              <a:rPr lang="ru-RU" b="1" i="1" dirty="0" smtClean="0">
                <a:solidFill>
                  <a:schemeClr val="tx1"/>
                </a:solidFill>
              </a:rPr>
              <a:t>. </a:t>
            </a:r>
            <a:r>
              <a:rPr lang="ru-RU" b="1" dirty="0" smtClean="0">
                <a:solidFill>
                  <a:schemeClr val="tx1"/>
                </a:solidFill>
              </a:rPr>
              <a:t>предложение в этой ситуации </a:t>
            </a:r>
            <a:r>
              <a:rPr lang="ru-RU" b="1" u="sng" dirty="0" smtClean="0">
                <a:solidFill>
                  <a:schemeClr val="tx1"/>
                </a:solidFill>
              </a:rPr>
              <a:t>превышает спрос и в этих условиях земельные собственники станут испытывать трудности со сдачей земли в аренду и вынуждены будут снизить ставки арендной платы.</a:t>
            </a:r>
          </a:p>
          <a:p>
            <a:pPr>
              <a:buNone/>
            </a:pPr>
            <a:r>
              <a:rPr lang="ru-RU" b="1" dirty="0" smtClean="0"/>
              <a:t> </a:t>
            </a:r>
            <a:r>
              <a:rPr lang="ru-RU" b="1" dirty="0" smtClean="0">
                <a:solidFill>
                  <a:schemeClr val="tx1"/>
                </a:solidFill>
              </a:rPr>
              <a:t>Если же </a:t>
            </a:r>
            <a:r>
              <a:rPr lang="ru-RU" b="1" dirty="0" smtClean="0">
                <a:solidFill>
                  <a:srgbClr val="C00000"/>
                </a:solidFill>
              </a:rPr>
              <a:t>уровень арендных ставок понизится</a:t>
            </a:r>
            <a:r>
              <a:rPr lang="ru-RU" b="1" dirty="0" smtClean="0"/>
              <a:t>, </a:t>
            </a:r>
            <a:r>
              <a:rPr lang="ru-RU" b="1" dirty="0" smtClean="0">
                <a:solidFill>
                  <a:schemeClr val="tx1"/>
                </a:solidFill>
              </a:rPr>
              <a:t>то спрос превышает предложение и в этих условиях </a:t>
            </a:r>
            <a:r>
              <a:rPr lang="ru-RU" b="1" u="sng" dirty="0" smtClean="0">
                <a:solidFill>
                  <a:schemeClr val="tx1"/>
                </a:solidFill>
              </a:rPr>
              <a:t>земельные собственники воспользуются высоким спросом на участки земли и будут повышать арендную плату. </a:t>
            </a:r>
          </a:p>
          <a:p>
            <a:pPr>
              <a:buNone/>
            </a:pPr>
            <a:r>
              <a:rPr lang="ru-RU" b="1" u="sng" dirty="0" smtClean="0">
                <a:solidFill>
                  <a:schemeClr val="tx1"/>
                </a:solidFill>
              </a:rPr>
              <a:t>Таким образом, только в точке Е будет наблюдаться равенство спроса и предложения.</a:t>
            </a:r>
            <a:endParaRPr lang="ru-RU" b="1" u="sng" dirty="0">
              <a:solidFill>
                <a:schemeClr val="tx1"/>
              </a:solidFill>
            </a:endParaRPr>
          </a:p>
        </p:txBody>
      </p:sp>
    </p:spTree>
    <p:extLst>
      <p:ext uri="{BB962C8B-B14F-4D97-AF65-F5344CB8AC3E}">
        <p14:creationId xmlns:p14="http://schemas.microsoft.com/office/powerpoint/2010/main" val="2211292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a:buNone/>
            </a:pPr>
            <a:r>
              <a:rPr lang="ru-RU" b="1" dirty="0" smtClean="0">
                <a:solidFill>
                  <a:schemeClr val="tx1"/>
                </a:solidFill>
              </a:rPr>
              <a:t>Предположим,</a:t>
            </a:r>
            <a:r>
              <a:rPr lang="ru-RU" b="1" dirty="0" smtClean="0"/>
              <a:t> </a:t>
            </a:r>
            <a:r>
              <a:rPr lang="ru-RU" b="1" dirty="0" smtClean="0">
                <a:solidFill>
                  <a:srgbClr val="C00000"/>
                </a:solidFill>
              </a:rPr>
              <a:t>что уровень арендной платы повысился </a:t>
            </a:r>
            <a:r>
              <a:rPr lang="ru-RU" b="1" dirty="0" smtClean="0">
                <a:solidFill>
                  <a:schemeClr val="tx1"/>
                </a:solidFill>
              </a:rPr>
              <a:t>и переместился из </a:t>
            </a:r>
            <a:r>
              <a:rPr lang="en-US" b="1" dirty="0" smtClean="0">
                <a:solidFill>
                  <a:schemeClr val="tx1"/>
                </a:solidFill>
              </a:rPr>
              <a:t>R</a:t>
            </a:r>
            <a:r>
              <a:rPr lang="ru-RU" b="1" baseline="-25000" dirty="0" smtClean="0">
                <a:solidFill>
                  <a:schemeClr val="tx1"/>
                </a:solidFill>
              </a:rPr>
              <a:t>0</a:t>
            </a:r>
            <a:r>
              <a:rPr lang="ru-RU" b="1" dirty="0" smtClean="0">
                <a:solidFill>
                  <a:schemeClr val="tx1"/>
                </a:solidFill>
              </a:rPr>
              <a:t> в </a:t>
            </a:r>
            <a:r>
              <a:rPr lang="en-US" b="1" dirty="0" smtClean="0">
                <a:solidFill>
                  <a:schemeClr val="tx1"/>
                </a:solidFill>
              </a:rPr>
              <a:t>R</a:t>
            </a:r>
            <a:r>
              <a:rPr lang="ru-RU" b="1" baseline="-25000" dirty="0" smtClean="0">
                <a:solidFill>
                  <a:schemeClr val="tx1"/>
                </a:solidFill>
              </a:rPr>
              <a:t>1</a:t>
            </a:r>
            <a:r>
              <a:rPr lang="ru-RU" b="1" i="1" dirty="0" smtClean="0">
                <a:solidFill>
                  <a:schemeClr val="tx1"/>
                </a:solidFill>
              </a:rPr>
              <a:t>. </a:t>
            </a:r>
            <a:r>
              <a:rPr lang="ru-RU" b="1" dirty="0" smtClean="0">
                <a:solidFill>
                  <a:schemeClr val="tx1"/>
                </a:solidFill>
              </a:rPr>
              <a:t>предложение в этой ситуации </a:t>
            </a:r>
            <a:r>
              <a:rPr lang="ru-RU" b="1" u="sng" dirty="0" smtClean="0">
                <a:solidFill>
                  <a:schemeClr val="tx1"/>
                </a:solidFill>
              </a:rPr>
              <a:t>превышает спрос и в этих условиях земельные собственники станут испытывать трудности со сдачей земли в аренду и вынуждены будут снизить ставки арендной платы.</a:t>
            </a:r>
          </a:p>
          <a:p>
            <a:pPr>
              <a:buNone/>
            </a:pPr>
            <a:r>
              <a:rPr lang="ru-RU" b="1" dirty="0" smtClean="0"/>
              <a:t> </a:t>
            </a:r>
            <a:r>
              <a:rPr lang="ru-RU" b="1" dirty="0" smtClean="0">
                <a:solidFill>
                  <a:schemeClr val="tx1"/>
                </a:solidFill>
              </a:rPr>
              <a:t>Если же </a:t>
            </a:r>
            <a:r>
              <a:rPr lang="ru-RU" b="1" dirty="0" smtClean="0">
                <a:solidFill>
                  <a:srgbClr val="C00000"/>
                </a:solidFill>
              </a:rPr>
              <a:t>уровень арендных ставок понизится</a:t>
            </a:r>
            <a:r>
              <a:rPr lang="ru-RU" b="1" dirty="0" smtClean="0"/>
              <a:t>, </a:t>
            </a:r>
            <a:r>
              <a:rPr lang="ru-RU" b="1" dirty="0" smtClean="0">
                <a:solidFill>
                  <a:schemeClr val="tx1"/>
                </a:solidFill>
              </a:rPr>
              <a:t>то спрос превышает предложение и в этих условиях </a:t>
            </a:r>
            <a:r>
              <a:rPr lang="ru-RU" b="1" u="sng" dirty="0" smtClean="0">
                <a:solidFill>
                  <a:schemeClr val="tx1"/>
                </a:solidFill>
              </a:rPr>
              <a:t>земельные собственники воспользуются высоким спросом на участки земли и будут повышать арендную плату. </a:t>
            </a:r>
          </a:p>
          <a:p>
            <a:pPr>
              <a:buNone/>
            </a:pPr>
            <a:r>
              <a:rPr lang="ru-RU" b="1" u="sng" dirty="0" smtClean="0">
                <a:solidFill>
                  <a:schemeClr val="tx1"/>
                </a:solidFill>
              </a:rPr>
              <a:t>Таким образом, только в точке Е будет наблюдаться равенство спроса и предложения.</a:t>
            </a:r>
            <a:endParaRPr lang="ru-RU" b="1" u="sng" dirty="0">
              <a:solidFill>
                <a:schemeClr val="tx1"/>
              </a:solidFill>
            </a:endParaRPr>
          </a:p>
        </p:txBody>
      </p:sp>
    </p:spTree>
    <p:extLst>
      <p:ext uri="{BB962C8B-B14F-4D97-AF65-F5344CB8AC3E}">
        <p14:creationId xmlns:p14="http://schemas.microsoft.com/office/powerpoint/2010/main" val="3937795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86800" cy="838200"/>
          </a:xfrm>
        </p:spPr>
        <p:txBody>
          <a:bodyPr/>
          <a:lstStyle/>
          <a:p>
            <a:pPr algn="ctr"/>
            <a:r>
              <a:rPr lang="ru-RU" b="1" dirty="0">
                <a:solidFill>
                  <a:srgbClr val="C00000"/>
                </a:solidFill>
              </a:rPr>
              <a:t>4</a:t>
            </a:r>
            <a:r>
              <a:rPr lang="ru-RU" b="1" dirty="0" smtClean="0">
                <a:solidFill>
                  <a:srgbClr val="C00000"/>
                </a:solidFill>
              </a:rPr>
              <a:t>. Земельная рента и ее виды</a:t>
            </a:r>
            <a:endParaRPr lang="ru-RU" dirty="0">
              <a:solidFill>
                <a:srgbClr val="C00000"/>
              </a:solidFill>
            </a:endParaRPr>
          </a:p>
        </p:txBody>
      </p:sp>
      <p:sp>
        <p:nvSpPr>
          <p:cNvPr id="3" name="Содержимое 2"/>
          <p:cNvSpPr>
            <a:spLocks noGrp="1"/>
          </p:cNvSpPr>
          <p:nvPr>
            <p:ph idx="1"/>
          </p:nvPr>
        </p:nvSpPr>
        <p:spPr>
          <a:xfrm>
            <a:off x="304800" y="1214422"/>
            <a:ext cx="8686800" cy="4865703"/>
          </a:xfrm>
        </p:spPr>
        <p:txBody>
          <a:bodyPr>
            <a:normAutofit fontScale="85000" lnSpcReduction="20000"/>
          </a:bodyPr>
          <a:lstStyle/>
          <a:p>
            <a:pPr>
              <a:buNone/>
            </a:pPr>
            <a:r>
              <a:rPr lang="ru-RU" b="1" dirty="0" smtClean="0">
                <a:solidFill>
                  <a:srgbClr val="C00000"/>
                </a:solidFill>
              </a:rPr>
              <a:t>Земельная рента </a:t>
            </a:r>
            <a:r>
              <a:rPr lang="ru-RU" i="1" dirty="0" smtClean="0">
                <a:solidFill>
                  <a:schemeClr val="tx1"/>
                </a:solidFill>
              </a:rPr>
              <a:t>(</a:t>
            </a:r>
            <a:r>
              <a:rPr lang="en-US" i="1" dirty="0" smtClean="0">
                <a:solidFill>
                  <a:schemeClr val="tx1"/>
                </a:solidFill>
              </a:rPr>
              <a:t>ground rent</a:t>
            </a:r>
            <a:r>
              <a:rPr lang="ru-RU" i="1" dirty="0" smtClean="0">
                <a:solidFill>
                  <a:schemeClr val="tx1"/>
                </a:solidFill>
              </a:rPr>
              <a:t>) </a:t>
            </a:r>
            <a:r>
              <a:rPr lang="ru-RU" dirty="0" smtClean="0">
                <a:solidFill>
                  <a:schemeClr val="tx1"/>
                </a:solidFill>
              </a:rPr>
              <a:t>— плата за пользование землей в виде аренды </a:t>
            </a:r>
            <a:r>
              <a:rPr lang="ru-RU" i="1" dirty="0" smtClean="0">
                <a:solidFill>
                  <a:schemeClr val="tx1"/>
                </a:solidFill>
              </a:rPr>
              <a:t>(</a:t>
            </a:r>
            <a:r>
              <a:rPr lang="en-US" i="1" dirty="0" smtClean="0">
                <a:solidFill>
                  <a:schemeClr val="tx1"/>
                </a:solidFill>
              </a:rPr>
              <a:t>rent</a:t>
            </a:r>
            <a:r>
              <a:rPr lang="ru-RU" i="1" dirty="0" smtClean="0">
                <a:solidFill>
                  <a:schemeClr val="tx1"/>
                </a:solidFill>
              </a:rPr>
              <a:t>) </a:t>
            </a:r>
            <a:r>
              <a:rPr lang="ru-RU" dirty="0" smtClean="0">
                <a:solidFill>
                  <a:schemeClr val="tx1"/>
                </a:solidFill>
              </a:rPr>
              <a:t>в результате ограниченности ее в обществе.</a:t>
            </a:r>
          </a:p>
          <a:p>
            <a:pPr>
              <a:buNone/>
            </a:pPr>
            <a:r>
              <a:rPr lang="ru-RU" dirty="0" smtClean="0">
                <a:solidFill>
                  <a:schemeClr val="tx1"/>
                </a:solidFill>
              </a:rPr>
              <a:t>Основы теории ренты были разработаны А. Смитом и Д. </a:t>
            </a:r>
            <a:r>
              <a:rPr lang="ru-RU" dirty="0" err="1" smtClean="0">
                <a:solidFill>
                  <a:schemeClr val="tx1"/>
                </a:solidFill>
              </a:rPr>
              <a:t>Рикардо</a:t>
            </a:r>
            <a:r>
              <a:rPr lang="ru-RU" dirty="0" smtClean="0">
                <a:solidFill>
                  <a:schemeClr val="tx1"/>
                </a:solidFill>
              </a:rPr>
              <a:t> в конце XVIII – начале XIX в. Суть ее – в признании объективных экономических законов в землепользовании. </a:t>
            </a:r>
          </a:p>
          <a:p>
            <a:pPr>
              <a:buNone/>
            </a:pPr>
            <a:r>
              <a:rPr lang="ru-RU" dirty="0" smtClean="0">
                <a:solidFill>
                  <a:srgbClr val="C00000"/>
                </a:solidFill>
              </a:rPr>
              <a:t>Земельная рента – это форма, в которой земельная собственность реализует себя экономически, т. е. приносит доход. </a:t>
            </a:r>
            <a:r>
              <a:rPr lang="ru-RU" dirty="0" smtClean="0">
                <a:solidFill>
                  <a:schemeClr val="tx1"/>
                </a:solidFill>
              </a:rPr>
              <a:t>Это плата за использование земли и других природных ресурсов, предложение которых ограничено. </a:t>
            </a:r>
            <a:r>
              <a:rPr lang="ru-RU" u="sng" dirty="0" smtClean="0">
                <a:solidFill>
                  <a:schemeClr val="tx1"/>
                </a:solidFill>
              </a:rPr>
              <a:t>Предложение земли выступает как запас, рента – как поток. </a:t>
            </a:r>
          </a:p>
          <a:p>
            <a:endParaRPr lang="ru-RU" dirty="0"/>
          </a:p>
        </p:txBody>
      </p:sp>
    </p:spTree>
    <p:extLst>
      <p:ext uri="{BB962C8B-B14F-4D97-AF65-F5344CB8AC3E}">
        <p14:creationId xmlns:p14="http://schemas.microsoft.com/office/powerpoint/2010/main" val="1752776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86800" cy="838200"/>
          </a:xfrm>
        </p:spPr>
        <p:txBody>
          <a:bodyPr>
            <a:normAutofit fontScale="90000"/>
          </a:bodyPr>
          <a:lstStyle/>
          <a:p>
            <a:pPr algn="ctr" eaLnBrk="1" fontAlgn="auto" hangingPunct="1">
              <a:spcAft>
                <a:spcPts val="0"/>
              </a:spcAft>
              <a:defRPr/>
            </a:pPr>
            <a:r>
              <a:rPr lang="ru-RU" b="1" dirty="0">
                <a:solidFill>
                  <a:srgbClr val="C00000"/>
                </a:solidFill>
              </a:rPr>
              <a:t>1</a:t>
            </a:r>
            <a:r>
              <a:rPr lang="ru-RU" b="1" dirty="0" smtClean="0">
                <a:solidFill>
                  <a:srgbClr val="C00000"/>
                </a:solidFill>
              </a:rPr>
              <a:t>. Общая характеристика и особенности рынка труда</a:t>
            </a:r>
            <a:endParaRPr lang="ru-RU" b="1" dirty="0">
              <a:solidFill>
                <a:srgbClr val="C00000"/>
              </a:solidFill>
            </a:endParaRPr>
          </a:p>
        </p:txBody>
      </p:sp>
      <p:sp>
        <p:nvSpPr>
          <p:cNvPr id="21506" name="Содержимое 2"/>
          <p:cNvSpPr>
            <a:spLocks noGrp="1"/>
          </p:cNvSpPr>
          <p:nvPr>
            <p:ph idx="1"/>
          </p:nvPr>
        </p:nvSpPr>
        <p:spPr>
          <a:xfrm>
            <a:off x="304800" y="1554162"/>
            <a:ext cx="8686800" cy="4899173"/>
          </a:xfrm>
        </p:spPr>
        <p:txBody>
          <a:bodyPr/>
          <a:lstStyle/>
          <a:p>
            <a:pPr marL="0" indent="0" algn="just" eaLnBrk="1" hangingPunct="1">
              <a:lnSpc>
                <a:spcPct val="80000"/>
              </a:lnSpc>
              <a:spcBef>
                <a:spcPts val="0"/>
              </a:spcBef>
              <a:buFont typeface="Wingdings 2" pitchFamily="18" charset="2"/>
              <a:buNone/>
            </a:pPr>
            <a:r>
              <a:rPr lang="ru-RU" sz="3000" b="1" dirty="0" smtClean="0">
                <a:solidFill>
                  <a:srgbClr val="C00000"/>
                </a:solidFill>
                <a:latin typeface="+mj-lt"/>
              </a:rPr>
              <a:t>РЫНОК ТРУДА </a:t>
            </a:r>
            <a:r>
              <a:rPr lang="ru-RU" sz="3000" b="1" dirty="0" smtClean="0">
                <a:latin typeface="+mj-lt"/>
              </a:rPr>
              <a:t>— рынок спроса и предложения на рабочую силу. Через рынок труда осуществляется продажа рабочей силы на определенный срок.</a:t>
            </a:r>
          </a:p>
          <a:p>
            <a:pPr marL="0" indent="0" algn="just" eaLnBrk="1" hangingPunct="1">
              <a:lnSpc>
                <a:spcPct val="80000"/>
              </a:lnSpc>
              <a:spcBef>
                <a:spcPts val="0"/>
              </a:spcBef>
              <a:buFont typeface="Wingdings 2" pitchFamily="18" charset="2"/>
              <a:buNone/>
            </a:pPr>
            <a:r>
              <a:rPr lang="ru-RU" sz="3000" b="1" dirty="0" smtClean="0">
                <a:latin typeface="+mj-lt"/>
              </a:rPr>
              <a:t>На рынке труда продается и покупается не сам труд, а услуги труда, количество и качество которых зависят от многих факторов:</a:t>
            </a:r>
          </a:p>
          <a:p>
            <a:pPr marL="0" indent="0" algn="just" eaLnBrk="1" hangingPunct="1">
              <a:lnSpc>
                <a:spcPct val="80000"/>
              </a:lnSpc>
              <a:spcBef>
                <a:spcPts val="0"/>
              </a:spcBef>
              <a:buClrTx/>
              <a:buSzPct val="100000"/>
              <a:buFont typeface="Times New Roman" panose="02020603050405020304" pitchFamily="18" charset="0"/>
              <a:buChar char="‒"/>
            </a:pPr>
            <a:r>
              <a:rPr lang="ru-RU" sz="3000" b="1" dirty="0" smtClean="0">
                <a:latin typeface="+mj-lt"/>
              </a:rPr>
              <a:t> уровня профессиональной подготовки работника;</a:t>
            </a:r>
          </a:p>
          <a:p>
            <a:pPr marL="0" indent="0" algn="just" eaLnBrk="1" hangingPunct="1">
              <a:lnSpc>
                <a:spcPct val="80000"/>
              </a:lnSpc>
              <a:spcBef>
                <a:spcPts val="0"/>
              </a:spcBef>
              <a:buClrTx/>
              <a:buSzPct val="100000"/>
              <a:buFont typeface="Times New Roman" panose="02020603050405020304" pitchFamily="18" charset="0"/>
              <a:buChar char="‒"/>
            </a:pPr>
            <a:r>
              <a:rPr lang="ru-RU" sz="3000" b="1" dirty="0">
                <a:latin typeface="+mj-lt"/>
              </a:rPr>
              <a:t> </a:t>
            </a:r>
            <a:r>
              <a:rPr lang="ru-RU" sz="3000" b="1" dirty="0" smtClean="0">
                <a:latin typeface="+mj-lt"/>
              </a:rPr>
              <a:t>квалификации;</a:t>
            </a:r>
          </a:p>
          <a:p>
            <a:pPr marL="0" indent="0" algn="just" eaLnBrk="1" hangingPunct="1">
              <a:lnSpc>
                <a:spcPct val="80000"/>
              </a:lnSpc>
              <a:spcBef>
                <a:spcPts val="0"/>
              </a:spcBef>
              <a:buClrTx/>
              <a:buSzPct val="100000"/>
              <a:buFont typeface="Times New Roman" panose="02020603050405020304" pitchFamily="18" charset="0"/>
              <a:buChar char="‒"/>
            </a:pPr>
            <a:r>
              <a:rPr lang="ru-RU" sz="3000" b="1" dirty="0" smtClean="0">
                <a:latin typeface="+mj-lt"/>
              </a:rPr>
              <a:t> опыта, добросовестности и т.д. </a:t>
            </a:r>
          </a:p>
          <a:p>
            <a:pPr eaLnBrk="1" hangingPunct="1">
              <a:lnSpc>
                <a:spcPct val="80000"/>
              </a:lnSpc>
            </a:pPr>
            <a:endParaRPr lang="ru-RU" sz="3000"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071546"/>
            <a:ext cx="8686800" cy="5008579"/>
          </a:xfrm>
        </p:spPr>
        <p:txBody>
          <a:bodyPr>
            <a:normAutofit fontScale="70000" lnSpcReduction="20000"/>
          </a:bodyPr>
          <a:lstStyle/>
          <a:p>
            <a:pPr>
              <a:buNone/>
            </a:pPr>
            <a:r>
              <a:rPr lang="ru-RU" sz="3400" b="1" dirty="0" smtClean="0">
                <a:solidFill>
                  <a:srgbClr val="C00000"/>
                </a:solidFill>
              </a:rPr>
              <a:t>Земельная рента :</a:t>
            </a:r>
          </a:p>
          <a:p>
            <a:pPr>
              <a:buNone/>
            </a:pPr>
            <a:r>
              <a:rPr lang="ru-RU" sz="3400" b="1" dirty="0" smtClean="0">
                <a:solidFill>
                  <a:schemeClr val="tx1"/>
                </a:solidFill>
              </a:rPr>
              <a:t>а)часть прибавочного продукта, создаваемая работниками в сельском хозяйстве, присваиваемая собственниками земли в виде арендной платы; </a:t>
            </a:r>
          </a:p>
          <a:p>
            <a:pPr>
              <a:buNone/>
            </a:pPr>
            <a:r>
              <a:rPr lang="ru-RU" sz="3400" b="1" dirty="0" smtClean="0">
                <a:solidFill>
                  <a:schemeClr val="tx1"/>
                </a:solidFill>
              </a:rPr>
              <a:t>б) экономическая форма реализации земельной собственности. </a:t>
            </a:r>
          </a:p>
          <a:p>
            <a:pPr>
              <a:buNone/>
            </a:pPr>
            <a:r>
              <a:rPr lang="ru-RU" sz="3400" b="1" dirty="0" smtClean="0">
                <a:solidFill>
                  <a:schemeClr val="tx1"/>
                </a:solidFill>
              </a:rPr>
              <a:t>Генезис земельной ренты связан с появлением земельной собственности. Она зародилась при рабстве (создавали рабы и колоны), существовала при феодализме (создавали крепостные крестьяне), сохраняется при капитализме (создается наемными рабочими).</a:t>
            </a:r>
          </a:p>
          <a:p>
            <a:pPr>
              <a:buNone/>
            </a:pPr>
            <a:r>
              <a:rPr lang="ru-RU" sz="3400" b="1" dirty="0" smtClean="0">
                <a:solidFill>
                  <a:schemeClr val="tx1"/>
                </a:solidFill>
              </a:rPr>
              <a:t>Различают следующие основные виды земельной ренты:</a:t>
            </a:r>
          </a:p>
          <a:p>
            <a:pPr>
              <a:buNone/>
            </a:pPr>
            <a:r>
              <a:rPr lang="ru-RU" sz="3400" b="1" dirty="0" smtClean="0">
                <a:solidFill>
                  <a:schemeClr val="tx1"/>
                </a:solidFill>
              </a:rPr>
              <a:t>дифференциальную (разностную);</a:t>
            </a:r>
          </a:p>
          <a:p>
            <a:pPr>
              <a:buNone/>
            </a:pPr>
            <a:r>
              <a:rPr lang="ru-RU" sz="3400" b="1" dirty="0" smtClean="0">
                <a:solidFill>
                  <a:schemeClr val="tx1"/>
                </a:solidFill>
              </a:rPr>
              <a:t>абсолютную;</a:t>
            </a:r>
          </a:p>
          <a:p>
            <a:pPr>
              <a:buNone/>
            </a:pPr>
            <a:r>
              <a:rPr lang="ru-RU" sz="3400" b="1" dirty="0" smtClean="0">
                <a:solidFill>
                  <a:schemeClr val="tx1"/>
                </a:solidFill>
              </a:rPr>
              <a:t>монопольную.</a:t>
            </a:r>
          </a:p>
          <a:p>
            <a:endParaRPr lang="ru-RU" dirty="0"/>
          </a:p>
        </p:txBody>
      </p:sp>
    </p:spTree>
    <p:extLst>
      <p:ext uri="{BB962C8B-B14F-4D97-AF65-F5344CB8AC3E}">
        <p14:creationId xmlns:p14="http://schemas.microsoft.com/office/powerpoint/2010/main" val="23780182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214422"/>
            <a:ext cx="8686800" cy="5429288"/>
          </a:xfrm>
        </p:spPr>
        <p:txBody>
          <a:bodyPr>
            <a:normAutofit fontScale="92500" lnSpcReduction="20000"/>
          </a:bodyPr>
          <a:lstStyle/>
          <a:p>
            <a:pPr>
              <a:buNone/>
            </a:pPr>
            <a:r>
              <a:rPr lang="ru-RU" b="1" dirty="0" smtClean="0">
                <a:solidFill>
                  <a:srgbClr val="C00000"/>
                </a:solidFill>
              </a:rPr>
              <a:t>Общими условиями </a:t>
            </a:r>
            <a:r>
              <a:rPr lang="ru-RU" b="1" dirty="0" smtClean="0">
                <a:solidFill>
                  <a:schemeClr val="tx1"/>
                </a:solidFill>
              </a:rPr>
              <a:t>образования всех видов ренты являются:</a:t>
            </a:r>
          </a:p>
          <a:p>
            <a:pPr>
              <a:buClrTx/>
              <a:buSzPct val="100000"/>
              <a:buFont typeface="Times New Roman" pitchFamily="18" charset="0"/>
              <a:buChar char="‒"/>
            </a:pPr>
            <a:r>
              <a:rPr lang="ru-RU" b="1" dirty="0" smtClean="0">
                <a:solidFill>
                  <a:schemeClr val="tx1"/>
                </a:solidFill>
              </a:rPr>
              <a:t>природно-экономические условия (ограниченность плодородных земель и </a:t>
            </a:r>
            <a:r>
              <a:rPr lang="ru-RU" b="1" dirty="0" err="1" smtClean="0">
                <a:solidFill>
                  <a:schemeClr val="tx1"/>
                </a:solidFill>
              </a:rPr>
              <a:t>невоспроизводимость</a:t>
            </a:r>
            <a:r>
              <a:rPr lang="ru-RU" b="1" dirty="0" smtClean="0">
                <a:solidFill>
                  <a:schemeClr val="tx1"/>
                </a:solidFill>
              </a:rPr>
              <a:t> земли); </a:t>
            </a:r>
          </a:p>
          <a:p>
            <a:pPr>
              <a:buClrTx/>
              <a:buSzPct val="100000"/>
              <a:buFont typeface="Times New Roman" pitchFamily="18" charset="0"/>
              <a:buChar char="‒"/>
            </a:pPr>
            <a:endParaRPr lang="ru-RU" b="1" dirty="0" smtClean="0">
              <a:solidFill>
                <a:schemeClr val="tx1"/>
              </a:solidFill>
            </a:endParaRPr>
          </a:p>
          <a:p>
            <a:pPr>
              <a:buClrTx/>
              <a:buSzPct val="100000"/>
              <a:buFont typeface="Times New Roman" pitchFamily="18" charset="0"/>
              <a:buChar char="‒"/>
            </a:pPr>
            <a:r>
              <a:rPr lang="ru-RU" b="1" dirty="0" smtClean="0">
                <a:solidFill>
                  <a:schemeClr val="tx1"/>
                </a:solidFill>
              </a:rPr>
              <a:t>монополия на землю как на объект собственности или хозяйствования;</a:t>
            </a:r>
          </a:p>
          <a:p>
            <a:pPr>
              <a:buClrTx/>
              <a:buSzPct val="100000"/>
              <a:buNone/>
            </a:pPr>
            <a:endParaRPr lang="ru-RU" b="1" dirty="0" smtClean="0">
              <a:solidFill>
                <a:schemeClr val="tx1"/>
              </a:solidFill>
            </a:endParaRPr>
          </a:p>
          <a:p>
            <a:pPr>
              <a:buClrTx/>
              <a:buSzPct val="100000"/>
              <a:buFont typeface="Times New Roman" pitchFamily="18" charset="0"/>
              <a:buChar char="‒"/>
            </a:pPr>
            <a:r>
              <a:rPr lang="ru-RU" b="1" dirty="0" smtClean="0">
                <a:solidFill>
                  <a:schemeClr val="tx1"/>
                </a:solidFill>
              </a:rPr>
              <a:t> низкое органическое строение капитала (отношение применяемых средств производства к численности работников) в сельском хозяйстве.</a:t>
            </a:r>
          </a:p>
          <a:p>
            <a:endParaRPr lang="ru-RU" dirty="0"/>
          </a:p>
        </p:txBody>
      </p:sp>
    </p:spTree>
    <p:extLst>
      <p:ext uri="{BB962C8B-B14F-4D97-AF65-F5344CB8AC3E}">
        <p14:creationId xmlns:p14="http://schemas.microsoft.com/office/powerpoint/2010/main" val="3172891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686800" cy="5722959"/>
          </a:xfrm>
        </p:spPr>
        <p:txBody>
          <a:bodyPr>
            <a:normAutofit/>
          </a:bodyPr>
          <a:lstStyle/>
          <a:p>
            <a:pPr>
              <a:buNone/>
            </a:pPr>
            <a:r>
              <a:rPr lang="ru-RU" b="1" dirty="0" smtClean="0">
                <a:solidFill>
                  <a:schemeClr val="tx1"/>
                </a:solidFill>
              </a:rPr>
              <a:t>Дифференциальная рента возникает </a:t>
            </a:r>
            <a:r>
              <a:rPr lang="ru-RU" b="1" dirty="0" smtClean="0">
                <a:solidFill>
                  <a:srgbClr val="C00000"/>
                </a:solidFill>
              </a:rPr>
              <a:t>независимо от формы собственности на землю и формы хозяйствования. </a:t>
            </a:r>
          </a:p>
          <a:p>
            <a:pPr>
              <a:buNone/>
            </a:pPr>
            <a:r>
              <a:rPr lang="ru-RU" b="1" u="sng" dirty="0" smtClean="0">
                <a:solidFill>
                  <a:schemeClr val="tx1"/>
                </a:solidFill>
              </a:rPr>
              <a:t>Исходными условиями ее образования являются различия в плодородии участков земли и в их местоположении по отношению к рынкам сбыта. </a:t>
            </a:r>
          </a:p>
          <a:p>
            <a:pPr>
              <a:buNone/>
            </a:pPr>
            <a:r>
              <a:rPr lang="ru-RU" b="1" dirty="0" smtClean="0">
                <a:solidFill>
                  <a:schemeClr val="tx1"/>
                </a:solidFill>
              </a:rPr>
              <a:t>Различают две формы дифференциальной ренты: дифференциальная рента </a:t>
            </a:r>
            <a:r>
              <a:rPr lang="en-US" b="1" dirty="0" smtClean="0">
                <a:solidFill>
                  <a:schemeClr val="tx1"/>
                </a:solidFill>
              </a:rPr>
              <a:t>I </a:t>
            </a:r>
            <a:r>
              <a:rPr lang="ru-RU" b="1" dirty="0" smtClean="0">
                <a:solidFill>
                  <a:schemeClr val="tx1"/>
                </a:solidFill>
              </a:rPr>
              <a:t>и дифференциальная рента </a:t>
            </a:r>
            <a:r>
              <a:rPr lang="en-US" b="1" dirty="0" smtClean="0">
                <a:solidFill>
                  <a:schemeClr val="tx1"/>
                </a:solidFill>
              </a:rPr>
              <a:t>II</a:t>
            </a:r>
            <a:r>
              <a:rPr lang="ru-RU" b="1" dirty="0" smtClean="0">
                <a:solidFill>
                  <a:schemeClr val="tx1"/>
                </a:solidFill>
              </a:rPr>
              <a:t>.</a:t>
            </a:r>
          </a:p>
          <a:p>
            <a:endParaRPr lang="ru-RU" dirty="0"/>
          </a:p>
        </p:txBody>
      </p:sp>
    </p:spTree>
    <p:extLst>
      <p:ext uri="{BB962C8B-B14F-4D97-AF65-F5344CB8AC3E}">
        <p14:creationId xmlns:p14="http://schemas.microsoft.com/office/powerpoint/2010/main" val="3856382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000108"/>
            <a:ext cx="8686800" cy="5080017"/>
          </a:xfrm>
        </p:spPr>
        <p:txBody>
          <a:bodyPr>
            <a:normAutofit fontScale="92500" lnSpcReduction="10000"/>
          </a:bodyPr>
          <a:lstStyle/>
          <a:p>
            <a:pPr>
              <a:buNone/>
            </a:pPr>
            <a:r>
              <a:rPr lang="ru-RU" b="1" dirty="0" smtClean="0">
                <a:solidFill>
                  <a:srgbClr val="C00000"/>
                </a:solidFill>
              </a:rPr>
              <a:t>Дифференциальная рента  </a:t>
            </a:r>
            <a:r>
              <a:rPr lang="en-US" b="1" dirty="0" smtClean="0">
                <a:solidFill>
                  <a:srgbClr val="C00000"/>
                </a:solidFill>
              </a:rPr>
              <a:t>I </a:t>
            </a:r>
            <a:r>
              <a:rPr lang="ru-RU" b="1" dirty="0" smtClean="0">
                <a:solidFill>
                  <a:srgbClr val="C00000"/>
                </a:solidFill>
              </a:rPr>
              <a:t> </a:t>
            </a:r>
            <a:r>
              <a:rPr lang="ru-RU" b="1" dirty="0" smtClean="0">
                <a:solidFill>
                  <a:schemeClr val="tx1"/>
                </a:solidFill>
              </a:rPr>
              <a:t>–</a:t>
            </a:r>
            <a:r>
              <a:rPr lang="en-US" b="1" dirty="0" smtClean="0">
                <a:solidFill>
                  <a:schemeClr val="tx1"/>
                </a:solidFill>
              </a:rPr>
              <a:t> </a:t>
            </a:r>
            <a:r>
              <a:rPr lang="ru-RU" b="1" dirty="0" smtClean="0">
                <a:solidFill>
                  <a:schemeClr val="tx1"/>
                </a:solidFill>
              </a:rPr>
              <a:t>доход, полученный в результате использования ресурсов (с неэластичным ограниченным предложением), более высокой природной производительности (различия по плодородию) или месторасположения от рынка сбыта.</a:t>
            </a:r>
          </a:p>
          <a:p>
            <a:pPr>
              <a:buNone/>
            </a:pPr>
            <a:r>
              <a:rPr lang="ru-RU" b="1" dirty="0" smtClean="0"/>
              <a:t> </a:t>
            </a:r>
            <a:r>
              <a:rPr lang="ru-RU" b="1" dirty="0" smtClean="0">
                <a:solidFill>
                  <a:srgbClr val="C00000"/>
                </a:solidFill>
              </a:rPr>
              <a:t>Дифференциальная рента </a:t>
            </a:r>
            <a:r>
              <a:rPr lang="en-US" b="1" dirty="0" smtClean="0">
                <a:solidFill>
                  <a:srgbClr val="C00000"/>
                </a:solidFill>
              </a:rPr>
              <a:t>I </a:t>
            </a:r>
            <a:r>
              <a:rPr lang="ru-RU" b="1" dirty="0" smtClean="0">
                <a:solidFill>
                  <a:schemeClr val="tx1"/>
                </a:solidFill>
              </a:rPr>
              <a:t>возникает или из-за различий в плодородии возделываемых участков земли, или из-за их местоположения относительно рынков сбыта, или от совместного действия этих факторов.</a:t>
            </a:r>
          </a:p>
          <a:p>
            <a:endParaRPr lang="ru-RU" dirty="0"/>
          </a:p>
        </p:txBody>
      </p:sp>
    </p:spTree>
    <p:extLst>
      <p:ext uri="{BB962C8B-B14F-4D97-AF65-F5344CB8AC3E}">
        <p14:creationId xmlns:p14="http://schemas.microsoft.com/office/powerpoint/2010/main" val="35204188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b="1" u="words" dirty="0" smtClean="0">
                <a:solidFill>
                  <a:srgbClr val="C00000"/>
                </a:solidFill>
              </a:rPr>
              <a:t>Дифференциальная рента </a:t>
            </a:r>
            <a:r>
              <a:rPr lang="en-US" b="1" u="words" dirty="0" smtClean="0">
                <a:solidFill>
                  <a:schemeClr val="tx1"/>
                </a:solidFill>
              </a:rPr>
              <a:t>II</a:t>
            </a:r>
            <a:r>
              <a:rPr lang="ru-RU" b="1" u="words" dirty="0" smtClean="0">
                <a:solidFill>
                  <a:schemeClr val="tx1"/>
                </a:solidFill>
              </a:rPr>
              <a:t> </a:t>
            </a:r>
            <a:r>
              <a:rPr lang="ru-RU" b="1" dirty="0" smtClean="0">
                <a:solidFill>
                  <a:schemeClr val="tx1"/>
                </a:solidFill>
              </a:rPr>
              <a:t> возникает </a:t>
            </a:r>
            <a:r>
              <a:rPr lang="ru-RU" b="1" u="sng" dirty="0" smtClean="0">
                <a:solidFill>
                  <a:schemeClr val="tx1"/>
                </a:solidFill>
              </a:rPr>
              <a:t>не как следствие естественного плодородия или местоположе­ния одинаковых по величине земельных участков,</a:t>
            </a:r>
            <a:r>
              <a:rPr lang="ru-RU" b="1" dirty="0" smtClean="0">
                <a:solidFill>
                  <a:schemeClr val="tx1"/>
                </a:solidFill>
              </a:rPr>
              <a:t> </a:t>
            </a:r>
            <a:r>
              <a:rPr lang="ru-RU" b="1" dirty="0" smtClean="0">
                <a:solidFill>
                  <a:srgbClr val="C00000"/>
                </a:solidFill>
              </a:rPr>
              <a:t>а как результат эффективности капиталовложений в одинаковые по размерам, местоположению и естественному плодородию земельные участки. </a:t>
            </a:r>
          </a:p>
          <a:p>
            <a:endParaRPr lang="ru-RU" dirty="0"/>
          </a:p>
        </p:txBody>
      </p:sp>
    </p:spTree>
    <p:extLst>
      <p:ext uri="{BB962C8B-B14F-4D97-AF65-F5344CB8AC3E}">
        <p14:creationId xmlns:p14="http://schemas.microsoft.com/office/powerpoint/2010/main" val="1172824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57166"/>
            <a:ext cx="8686800" cy="5722959"/>
          </a:xfrm>
        </p:spPr>
        <p:txBody>
          <a:bodyPr>
            <a:normAutofit fontScale="92500" lnSpcReduction="10000"/>
          </a:bodyPr>
          <a:lstStyle/>
          <a:p>
            <a:endParaRPr lang="ru-RU" b="1" dirty="0" smtClean="0"/>
          </a:p>
          <a:p>
            <a:pPr>
              <a:buNone/>
            </a:pPr>
            <a:r>
              <a:rPr lang="ru-RU" b="1" dirty="0" smtClean="0">
                <a:solidFill>
                  <a:schemeClr val="tx1"/>
                </a:solidFill>
              </a:rPr>
              <a:t>Между двумя формами дифференциальной ренты имеются </a:t>
            </a:r>
            <a:r>
              <a:rPr lang="ru-RU" b="1" u="sng" dirty="0" smtClean="0">
                <a:solidFill>
                  <a:schemeClr val="tx1"/>
                </a:solidFill>
              </a:rPr>
              <a:t>различия:</a:t>
            </a:r>
          </a:p>
          <a:p>
            <a:pPr>
              <a:buNone/>
            </a:pPr>
            <a:r>
              <a:rPr lang="ru-RU" b="1" dirty="0" smtClean="0"/>
              <a:t> </a:t>
            </a:r>
            <a:r>
              <a:rPr lang="ru-RU" b="1" dirty="0" smtClean="0">
                <a:solidFill>
                  <a:srgbClr val="C00000"/>
                </a:solidFill>
              </a:rPr>
              <a:t>дифференциальная рента </a:t>
            </a:r>
            <a:r>
              <a:rPr lang="en-US" b="1" dirty="0" smtClean="0">
                <a:solidFill>
                  <a:srgbClr val="C00000"/>
                </a:solidFill>
              </a:rPr>
              <a:t>I </a:t>
            </a:r>
            <a:r>
              <a:rPr lang="ru-RU" b="1" dirty="0" smtClean="0">
                <a:solidFill>
                  <a:schemeClr val="tx1"/>
                </a:solidFill>
              </a:rPr>
              <a:t>возникает еще </a:t>
            </a:r>
            <a:r>
              <a:rPr lang="ru-RU" b="1" u="sng" dirty="0" smtClean="0">
                <a:solidFill>
                  <a:schemeClr val="tx1"/>
                </a:solidFill>
              </a:rPr>
              <a:t>при экстенсивном ведении сельского хозяйства</a:t>
            </a:r>
            <a:r>
              <a:rPr lang="ru-RU" b="1" dirty="0" smtClean="0">
                <a:solidFill>
                  <a:schemeClr val="tx1"/>
                </a:solidFill>
              </a:rPr>
              <a:t>,</a:t>
            </a:r>
            <a:r>
              <a:rPr lang="ru-RU" b="1" dirty="0" smtClean="0"/>
              <a:t> </a:t>
            </a:r>
            <a:r>
              <a:rPr lang="ru-RU" b="1" dirty="0" smtClean="0">
                <a:solidFill>
                  <a:srgbClr val="760000"/>
                </a:solidFill>
              </a:rPr>
              <a:t>а </a:t>
            </a:r>
            <a:r>
              <a:rPr lang="ru-RU" b="1" dirty="0" smtClean="0">
                <a:solidFill>
                  <a:srgbClr val="C00000"/>
                </a:solidFill>
              </a:rPr>
              <a:t>дифференциальная рента </a:t>
            </a:r>
            <a:r>
              <a:rPr lang="en-US" b="1" dirty="0" smtClean="0">
                <a:solidFill>
                  <a:srgbClr val="C00000"/>
                </a:solidFill>
              </a:rPr>
              <a:t>II </a:t>
            </a:r>
            <a:r>
              <a:rPr lang="ru-RU" b="1" dirty="0" smtClean="0">
                <a:solidFill>
                  <a:schemeClr val="tx1"/>
                </a:solidFill>
              </a:rPr>
              <a:t>— лишь </a:t>
            </a:r>
            <a:r>
              <a:rPr lang="ru-RU" b="1" u="sng" dirty="0" smtClean="0">
                <a:solidFill>
                  <a:schemeClr val="tx1"/>
                </a:solidFill>
              </a:rPr>
              <a:t>при интенсивном ведении сельского хозяйства</a:t>
            </a:r>
            <a:r>
              <a:rPr lang="ru-RU" b="1" dirty="0" smtClean="0">
                <a:solidFill>
                  <a:schemeClr val="tx1"/>
                </a:solidFill>
              </a:rPr>
              <a:t>;</a:t>
            </a:r>
          </a:p>
          <a:p>
            <a:pPr>
              <a:buNone/>
            </a:pPr>
            <a:r>
              <a:rPr lang="ru-RU" b="1" dirty="0" smtClean="0">
                <a:solidFill>
                  <a:srgbClr val="C00000"/>
                </a:solidFill>
              </a:rPr>
              <a:t>дифференциальная рента </a:t>
            </a:r>
            <a:r>
              <a:rPr lang="en-US" b="1" dirty="0" smtClean="0">
                <a:solidFill>
                  <a:srgbClr val="C00000"/>
                </a:solidFill>
              </a:rPr>
              <a:t>I </a:t>
            </a:r>
            <a:r>
              <a:rPr lang="ru-RU" b="1" dirty="0" smtClean="0">
                <a:solidFill>
                  <a:schemeClr val="tx1"/>
                </a:solidFill>
              </a:rPr>
              <a:t>образуется только </a:t>
            </a:r>
            <a:r>
              <a:rPr lang="ru-RU" b="1" u="sng" dirty="0" smtClean="0">
                <a:solidFill>
                  <a:schemeClr val="tx1"/>
                </a:solidFill>
              </a:rPr>
              <a:t>на лучших и средних землях,</a:t>
            </a:r>
            <a:r>
              <a:rPr lang="ru-RU" b="1" dirty="0" smtClean="0">
                <a:solidFill>
                  <a:schemeClr val="tx1"/>
                </a:solidFill>
              </a:rPr>
              <a:t> а</a:t>
            </a:r>
            <a:r>
              <a:rPr lang="ru-RU" b="1" dirty="0" smtClean="0"/>
              <a:t> </a:t>
            </a:r>
            <a:r>
              <a:rPr lang="ru-RU" b="1" dirty="0" smtClean="0">
                <a:solidFill>
                  <a:srgbClr val="C00000"/>
                </a:solidFill>
              </a:rPr>
              <a:t>дифференциальная рента </a:t>
            </a:r>
            <a:r>
              <a:rPr lang="en-US" b="1" dirty="0" smtClean="0">
                <a:solidFill>
                  <a:srgbClr val="C00000"/>
                </a:solidFill>
              </a:rPr>
              <a:t>II</a:t>
            </a:r>
            <a:r>
              <a:rPr lang="en-US" b="1" dirty="0" smtClean="0">
                <a:solidFill>
                  <a:srgbClr val="760000"/>
                </a:solidFill>
              </a:rPr>
              <a:t> </a:t>
            </a:r>
            <a:r>
              <a:rPr lang="ru-RU" b="1" dirty="0" smtClean="0">
                <a:solidFill>
                  <a:schemeClr val="tx1"/>
                </a:solidFill>
              </a:rPr>
              <a:t>при известных условиях (при интенсивном типе) </a:t>
            </a:r>
            <a:r>
              <a:rPr lang="ru-RU" b="1" u="sng" dirty="0" smtClean="0">
                <a:solidFill>
                  <a:schemeClr val="tx1"/>
                </a:solidFill>
              </a:rPr>
              <a:t>может появиться даже на худших участках.</a:t>
            </a:r>
          </a:p>
          <a:p>
            <a:endParaRPr lang="ru-RU" dirty="0"/>
          </a:p>
        </p:txBody>
      </p:sp>
    </p:spTree>
    <p:extLst>
      <p:ext uri="{BB962C8B-B14F-4D97-AF65-F5344CB8AC3E}">
        <p14:creationId xmlns:p14="http://schemas.microsoft.com/office/powerpoint/2010/main" val="38857190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b="1" dirty="0" smtClean="0">
                <a:solidFill>
                  <a:schemeClr val="tx1"/>
                </a:solidFill>
              </a:rPr>
              <a:t>Кроме</a:t>
            </a:r>
            <a:r>
              <a:rPr lang="ru-RU" b="1" dirty="0" smtClean="0"/>
              <a:t> </a:t>
            </a:r>
            <a:r>
              <a:rPr lang="ru-RU" b="1" u="sng" dirty="0" smtClean="0">
                <a:solidFill>
                  <a:srgbClr val="C00000"/>
                </a:solidFill>
              </a:rPr>
              <a:t>монополии на землю как на объект хозяйства</a:t>
            </a:r>
            <a:r>
              <a:rPr lang="ru-RU" b="1" dirty="0" smtClean="0">
                <a:solidFill>
                  <a:srgbClr val="C00000"/>
                </a:solidFill>
              </a:rPr>
              <a:t>, </a:t>
            </a:r>
            <a:r>
              <a:rPr lang="ru-RU" b="1" dirty="0" smtClean="0">
                <a:solidFill>
                  <a:schemeClr val="tx1"/>
                </a:solidFill>
              </a:rPr>
              <a:t>порождающий дифференциальную ренту в сельском хозяйстве, строительстве и добывающей промышленности, существует </a:t>
            </a:r>
            <a:r>
              <a:rPr lang="ru-RU" b="1" u="sng" dirty="0" smtClean="0">
                <a:solidFill>
                  <a:srgbClr val="C00000"/>
                </a:solidFill>
              </a:rPr>
              <a:t>монополия частной собственности на землю</a:t>
            </a:r>
            <a:r>
              <a:rPr lang="ru-RU" b="1" dirty="0" smtClean="0">
                <a:solidFill>
                  <a:srgbClr val="C00000"/>
                </a:solidFill>
              </a:rPr>
              <a:t>, </a:t>
            </a:r>
            <a:r>
              <a:rPr lang="ru-RU" b="1" dirty="0" smtClean="0">
                <a:solidFill>
                  <a:schemeClr val="tx1"/>
                </a:solidFill>
              </a:rPr>
              <a:t>которая ведет к появлению </a:t>
            </a:r>
            <a:r>
              <a:rPr lang="ru-RU" b="1" u="sng" dirty="0" smtClean="0">
                <a:solidFill>
                  <a:srgbClr val="C00000"/>
                </a:solidFill>
              </a:rPr>
              <a:t>абсолютной земельной </a:t>
            </a:r>
            <a:r>
              <a:rPr lang="ru-RU" b="1" dirty="0" smtClean="0">
                <a:solidFill>
                  <a:schemeClr val="tx1"/>
                </a:solidFill>
              </a:rPr>
              <a:t>ренты в этих же отраслях экономики.</a:t>
            </a:r>
          </a:p>
          <a:p>
            <a:endParaRPr lang="ru-RU" dirty="0"/>
          </a:p>
        </p:txBody>
      </p:sp>
    </p:spTree>
    <p:extLst>
      <p:ext uri="{BB962C8B-B14F-4D97-AF65-F5344CB8AC3E}">
        <p14:creationId xmlns:p14="http://schemas.microsoft.com/office/powerpoint/2010/main" val="10712477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a:buNone/>
            </a:pPr>
            <a:r>
              <a:rPr lang="ru-RU" b="1" u="sng" dirty="0" smtClean="0">
                <a:solidFill>
                  <a:srgbClr val="C00000"/>
                </a:solidFill>
              </a:rPr>
              <a:t>Абсолютная земельная рента </a:t>
            </a:r>
            <a:r>
              <a:rPr lang="ru-RU" b="1" dirty="0" smtClean="0">
                <a:solidFill>
                  <a:schemeClr val="tx1"/>
                </a:solidFill>
              </a:rPr>
              <a:t>получается на всех </a:t>
            </a:r>
            <a:r>
              <a:rPr lang="ru-RU" b="1" u="sng" dirty="0" smtClean="0">
                <a:solidFill>
                  <a:srgbClr val="C00000"/>
                </a:solidFill>
              </a:rPr>
              <a:t>участках земли независимо от их местоположения и естественного плодородия, только по факту монопольного владения землей</a:t>
            </a:r>
            <a:r>
              <a:rPr lang="ru-RU" dirty="0" smtClean="0">
                <a:solidFill>
                  <a:srgbClr val="C00000"/>
                </a:solidFill>
              </a:rPr>
              <a:t>. </a:t>
            </a:r>
          </a:p>
          <a:p>
            <a:pPr>
              <a:buNone/>
            </a:pPr>
            <a:r>
              <a:rPr lang="ru-RU" b="1" dirty="0" smtClean="0">
                <a:solidFill>
                  <a:schemeClr val="tx1"/>
                </a:solidFill>
              </a:rPr>
              <a:t>Монополия частной собственности на землю препятствует свободному доступу к ней любого предпринимателя, ограничивает приложение капитала к земле: землевладелец не даст предпринимателю приложить капитал даже к худшей земле без уплаты ренты. </a:t>
            </a:r>
            <a:endParaRPr lang="ru-RU" b="1" dirty="0">
              <a:solidFill>
                <a:schemeClr val="tx1"/>
              </a:solidFill>
            </a:endParaRPr>
          </a:p>
        </p:txBody>
      </p:sp>
    </p:spTree>
    <p:extLst>
      <p:ext uri="{BB962C8B-B14F-4D97-AF65-F5344CB8AC3E}">
        <p14:creationId xmlns:p14="http://schemas.microsoft.com/office/powerpoint/2010/main" val="14216248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b="1" u="sng" dirty="0" smtClean="0">
                <a:solidFill>
                  <a:srgbClr val="C00000"/>
                </a:solidFill>
              </a:rPr>
              <a:t>Абсолютная рента </a:t>
            </a:r>
            <a:r>
              <a:rPr lang="ru-RU" b="1" dirty="0" smtClean="0">
                <a:solidFill>
                  <a:schemeClr val="tx1"/>
                </a:solidFill>
              </a:rPr>
              <a:t>— это часть прибавочного продукта, создаваемого наемными рабочими, которая присваивается землевладельцами в силу монополии частной собственности на землю. </a:t>
            </a:r>
          </a:p>
          <a:p>
            <a:pPr>
              <a:buNone/>
            </a:pPr>
            <a:r>
              <a:rPr lang="ru-RU" b="1" dirty="0" smtClean="0">
                <a:solidFill>
                  <a:schemeClr val="tx1"/>
                </a:solidFill>
              </a:rPr>
              <a:t>Абсолютная рента возникает в результате превышения стоимости продукта над ценой производства.</a:t>
            </a:r>
            <a:endParaRPr lang="ru-RU" b="1" dirty="0">
              <a:solidFill>
                <a:schemeClr val="tx1"/>
              </a:solidFill>
            </a:endParaRPr>
          </a:p>
        </p:txBody>
      </p:sp>
    </p:spTree>
    <p:extLst>
      <p:ext uri="{BB962C8B-B14F-4D97-AF65-F5344CB8AC3E}">
        <p14:creationId xmlns:p14="http://schemas.microsoft.com/office/powerpoint/2010/main" val="40863024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071546"/>
            <a:ext cx="8686800" cy="5429288"/>
          </a:xfrm>
        </p:spPr>
        <p:txBody>
          <a:bodyPr>
            <a:normAutofit fontScale="62500" lnSpcReduction="20000"/>
          </a:bodyPr>
          <a:lstStyle/>
          <a:p>
            <a:pPr>
              <a:buNone/>
            </a:pPr>
            <a:r>
              <a:rPr lang="ru-RU" sz="3900" b="1" dirty="0" smtClean="0">
                <a:solidFill>
                  <a:srgbClr val="C00000"/>
                </a:solidFill>
              </a:rPr>
              <a:t>Монопольная рента </a:t>
            </a:r>
            <a:r>
              <a:rPr lang="ru-RU" sz="3900" b="1" dirty="0" smtClean="0">
                <a:solidFill>
                  <a:schemeClr val="tx1"/>
                </a:solidFill>
              </a:rPr>
              <a:t>возникает не только в промышленности, но и в сельском хозяйстве. Ее специфика заключается в том, что она отражает особенные условия производства того или иного продукта. Например, те, кто производит бананы, могут установить монопольные цены для потребителей других континентов. Таким образом, моно­польная рента — это разница между продажной ценой и ценой собственного производства.</a:t>
            </a:r>
          </a:p>
          <a:p>
            <a:pPr>
              <a:buNone/>
            </a:pPr>
            <a:endParaRPr lang="ru-RU" sz="3900" b="1" dirty="0" smtClean="0">
              <a:solidFill>
                <a:schemeClr val="tx1"/>
              </a:solidFill>
            </a:endParaRPr>
          </a:p>
          <a:p>
            <a:pPr>
              <a:buNone/>
            </a:pPr>
            <a:r>
              <a:rPr lang="ru-RU" sz="3900" b="1" dirty="0" smtClean="0">
                <a:solidFill>
                  <a:schemeClr val="tx1"/>
                </a:solidFill>
              </a:rPr>
              <a:t>Возьмем еще один пример: знаменитые «ножки Буша» (куриные </a:t>
            </a:r>
            <a:r>
              <a:rPr lang="ru-RU" sz="3900" b="1" dirty="0" err="1" smtClean="0">
                <a:solidFill>
                  <a:schemeClr val="tx1"/>
                </a:solidFill>
              </a:rPr>
              <a:t>окорочка</a:t>
            </a:r>
            <a:r>
              <a:rPr lang="ru-RU" sz="3900" b="1" dirty="0" smtClean="0">
                <a:solidFill>
                  <a:schemeClr val="tx1"/>
                </a:solidFill>
              </a:rPr>
              <a:t>). Цена их производства значительно меньше их продажной цены. Устанавливается как бы монопольная власть на производство и реализацию продукта, которая проявляется в монопольной цене. Отсюда и монопольная прибыль.</a:t>
            </a:r>
          </a:p>
          <a:p>
            <a:endParaRPr lang="ru-RU" dirty="0"/>
          </a:p>
        </p:txBody>
      </p:sp>
    </p:spTree>
    <p:extLst>
      <p:ext uri="{BB962C8B-B14F-4D97-AF65-F5344CB8AC3E}">
        <p14:creationId xmlns:p14="http://schemas.microsoft.com/office/powerpoint/2010/main" val="2543584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b="1" dirty="0" smtClean="0">
                <a:solidFill>
                  <a:srgbClr val="C00000"/>
                </a:solidFill>
              </a:rPr>
              <a:t>Особенности рынка труда:</a:t>
            </a:r>
            <a:r>
              <a:rPr lang="ru-RU" dirty="0" smtClean="0"/>
              <a:t/>
            </a:r>
            <a:br>
              <a:rPr lang="ru-RU" dirty="0" smtClean="0"/>
            </a:br>
            <a:endParaRPr lang="ru-RU" dirty="0"/>
          </a:p>
        </p:txBody>
      </p:sp>
      <p:sp>
        <p:nvSpPr>
          <p:cNvPr id="23554" name="Содержимое 2"/>
          <p:cNvSpPr>
            <a:spLocks noGrp="1"/>
          </p:cNvSpPr>
          <p:nvPr>
            <p:ph idx="1"/>
          </p:nvPr>
        </p:nvSpPr>
        <p:spPr>
          <a:xfrm>
            <a:off x="304800" y="1143000"/>
            <a:ext cx="8686800" cy="4937125"/>
          </a:xfrm>
        </p:spPr>
        <p:txBody>
          <a:bodyPr/>
          <a:lstStyle/>
          <a:p>
            <a:pPr marL="363538" indent="-363538" eaLnBrk="1" hangingPunct="1">
              <a:lnSpc>
                <a:spcPct val="80000"/>
              </a:lnSpc>
              <a:buNone/>
            </a:pPr>
            <a:r>
              <a:rPr lang="ru-RU" sz="3100" b="1" dirty="0" smtClean="0">
                <a:solidFill>
                  <a:srgbClr val="C00000"/>
                </a:solidFill>
                <a:latin typeface="+mj-lt"/>
              </a:rPr>
              <a:t>во-первых, большая продолжительность взаимоотношений продавца и покупателя. </a:t>
            </a:r>
          </a:p>
          <a:p>
            <a:pPr algn="just" eaLnBrk="1" hangingPunct="1">
              <a:lnSpc>
                <a:spcPct val="80000"/>
              </a:lnSpc>
              <a:buFont typeface="Wingdings 2" pitchFamily="18" charset="2"/>
              <a:buNone/>
            </a:pPr>
            <a:r>
              <a:rPr lang="ru-RU" sz="3100" b="1" dirty="0" smtClean="0">
                <a:solidFill>
                  <a:srgbClr val="1B106E"/>
                </a:solidFill>
                <a:latin typeface="+mj-lt"/>
              </a:rPr>
              <a:t>Если на рынке большинства потребительских товаров (исключение составляют дорогостоящие изделия, продающиеся в кредит, и товары, имеющие гарантийное обслуживание) контакт продавца и покупателя мимолетен и заканчивается передачей прав собственности на объект торговли, </a:t>
            </a:r>
            <a:r>
              <a:rPr lang="ru-RU" sz="3100" b="1" u="sng" dirty="0" smtClean="0">
                <a:solidFill>
                  <a:srgbClr val="C00000"/>
                </a:solidFill>
                <a:latin typeface="+mj-lt"/>
              </a:rPr>
              <a:t>то на рынке труда взаимоотношения продавца и покупателя</a:t>
            </a:r>
            <a:r>
              <a:rPr lang="ru-RU" sz="3100" b="1" u="sng" dirty="0" smtClean="0">
                <a:latin typeface="+mj-lt"/>
              </a:rPr>
              <a:t> </a:t>
            </a:r>
            <a:r>
              <a:rPr lang="ru-RU" sz="3100" b="1" u="sng" dirty="0" smtClean="0">
                <a:solidFill>
                  <a:schemeClr val="tx1"/>
                </a:solidFill>
                <a:latin typeface="+mj-lt"/>
              </a:rPr>
              <a:t>длятся, такое количество времени, на которое </a:t>
            </a:r>
            <a:r>
              <a:rPr lang="ru-RU" sz="3100" b="1" u="sng" dirty="0" smtClean="0">
                <a:solidFill>
                  <a:srgbClr val="C00000"/>
                </a:solidFill>
                <a:latin typeface="+mj-lt"/>
              </a:rPr>
              <a:t>заключается договор найма работника. </a:t>
            </a:r>
          </a:p>
          <a:p>
            <a:pPr eaLnBrk="1" hangingPunct="1">
              <a:lnSpc>
                <a:spcPct val="80000"/>
              </a:lnSpc>
            </a:pPr>
            <a:endParaRPr lang="ru-RU" sz="30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063603"/>
            <a:ext cx="8686800" cy="5794397"/>
          </a:xfrm>
        </p:spPr>
        <p:txBody>
          <a:bodyPr>
            <a:normAutofit fontScale="77500" lnSpcReduction="20000"/>
          </a:bodyPr>
          <a:lstStyle/>
          <a:p>
            <a:pPr>
              <a:buNone/>
            </a:pPr>
            <a:r>
              <a:rPr lang="ru-RU" b="1" dirty="0" smtClean="0">
                <a:solidFill>
                  <a:srgbClr val="C00000"/>
                </a:solidFill>
              </a:rPr>
              <a:t>Монопольная рента </a:t>
            </a:r>
            <a:r>
              <a:rPr lang="ru-RU" b="1" dirty="0" smtClean="0">
                <a:solidFill>
                  <a:schemeClr val="tx1"/>
                </a:solidFill>
              </a:rPr>
              <a:t>— это особая форма земельной ренты, которая образуется при реализации товаров </a:t>
            </a:r>
            <a:r>
              <a:rPr lang="ru-RU" b="1" u="sng" dirty="0" smtClean="0">
                <a:solidFill>
                  <a:schemeClr val="tx1"/>
                </a:solidFill>
              </a:rPr>
              <a:t>по монопольной цене, превышающей их стоимость. </a:t>
            </a:r>
          </a:p>
          <a:p>
            <a:pPr>
              <a:buNone/>
            </a:pPr>
            <a:r>
              <a:rPr lang="ru-RU" b="1" dirty="0" smtClean="0">
                <a:solidFill>
                  <a:schemeClr val="tx1"/>
                </a:solidFill>
              </a:rPr>
              <a:t>Исходя из этого, ни форма собственности на землю, ни различия в издержках производства не являются причинами возникновения монопольной ренты, непосредственным ее источником выступают доходы потребителей. </a:t>
            </a:r>
          </a:p>
          <a:p>
            <a:pPr>
              <a:buNone/>
            </a:pPr>
            <a:r>
              <a:rPr lang="ru-RU" b="1" i="1" dirty="0" smtClean="0">
                <a:solidFill>
                  <a:srgbClr val="002060"/>
                </a:solidFill>
              </a:rPr>
              <a:t>Например, те, кто производит бананы, могут установить монопольные цены для потребителей других континентов. </a:t>
            </a:r>
          </a:p>
          <a:p>
            <a:pPr>
              <a:buNone/>
            </a:pPr>
            <a:r>
              <a:rPr lang="ru-RU" b="1" dirty="0" smtClean="0">
                <a:solidFill>
                  <a:schemeClr val="tx1"/>
                </a:solidFill>
              </a:rPr>
              <a:t>Таким образом, монопольная рента – это разница между продажной ценой и ценой собственного производства</a:t>
            </a:r>
          </a:p>
          <a:p>
            <a:pPr>
              <a:buNone/>
            </a:pPr>
            <a:r>
              <a:rPr lang="ru-RU" b="1" dirty="0" smtClean="0">
                <a:solidFill>
                  <a:schemeClr val="tx1"/>
                </a:solidFill>
              </a:rPr>
              <a:t>В наше время, особое значение приобретают </a:t>
            </a:r>
            <a:r>
              <a:rPr lang="ru-RU" b="1" u="sng" dirty="0" smtClean="0">
                <a:solidFill>
                  <a:srgbClr val="C00000"/>
                </a:solidFill>
              </a:rPr>
              <a:t>экологическая рента и связанная с ней туристическая рента.</a:t>
            </a:r>
          </a:p>
          <a:p>
            <a:endParaRPr lang="ru-RU" b="1" dirty="0" smtClean="0"/>
          </a:p>
          <a:p>
            <a:endParaRPr lang="ru-RU" dirty="0"/>
          </a:p>
        </p:txBody>
      </p:sp>
    </p:spTree>
    <p:extLst>
      <p:ext uri="{BB962C8B-B14F-4D97-AF65-F5344CB8AC3E}">
        <p14:creationId xmlns:p14="http://schemas.microsoft.com/office/powerpoint/2010/main" val="9186105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980728"/>
            <a:ext cx="8686800" cy="5099397"/>
          </a:xfrm>
        </p:spPr>
        <p:txBody>
          <a:bodyPr>
            <a:normAutofit fontScale="70000" lnSpcReduction="20000"/>
          </a:bodyPr>
          <a:lstStyle/>
          <a:p>
            <a:pPr lvl="0">
              <a:buClr>
                <a:srgbClr val="F0A22E"/>
              </a:buClr>
              <a:buNone/>
            </a:pPr>
            <a:r>
              <a:rPr lang="ru-RU" b="1" dirty="0">
                <a:solidFill>
                  <a:srgbClr val="C00000"/>
                </a:solidFill>
              </a:rPr>
              <a:t>Цена земли </a:t>
            </a:r>
            <a:r>
              <a:rPr lang="ru-RU" b="1" dirty="0">
                <a:solidFill>
                  <a:prstClr val="black"/>
                </a:solidFill>
              </a:rPr>
              <a:t>определяется:</a:t>
            </a:r>
          </a:p>
          <a:p>
            <a:pPr lvl="0">
              <a:buClr>
                <a:srgbClr val="F0A22E"/>
              </a:buClr>
              <a:buNone/>
            </a:pPr>
            <a:r>
              <a:rPr lang="ru-RU" b="1" dirty="0" smtClean="0">
                <a:solidFill>
                  <a:prstClr val="black"/>
                </a:solidFill>
              </a:rPr>
              <a:t>- величиной </a:t>
            </a:r>
            <a:r>
              <a:rPr lang="ru-RU" b="1" dirty="0">
                <a:solidFill>
                  <a:prstClr val="black"/>
                </a:solidFill>
              </a:rPr>
              <a:t>земельной ренты;</a:t>
            </a:r>
          </a:p>
          <a:p>
            <a:pPr lvl="0">
              <a:buClr>
                <a:srgbClr val="F0A22E"/>
              </a:buClr>
              <a:buFontTx/>
              <a:buChar char="-"/>
            </a:pPr>
            <a:r>
              <a:rPr lang="ru-RU" b="1" dirty="0" smtClean="0">
                <a:solidFill>
                  <a:prstClr val="black"/>
                </a:solidFill>
              </a:rPr>
              <a:t>уровнем </a:t>
            </a:r>
            <a:r>
              <a:rPr lang="ru-RU" b="1" dirty="0">
                <a:solidFill>
                  <a:prstClr val="black"/>
                </a:solidFill>
              </a:rPr>
              <a:t>ссудного процента</a:t>
            </a:r>
            <a:r>
              <a:rPr lang="ru-RU" b="1" dirty="0" smtClean="0">
                <a:solidFill>
                  <a:prstClr val="black"/>
                </a:solidFill>
              </a:rPr>
              <a:t>.</a:t>
            </a:r>
          </a:p>
          <a:p>
            <a:pPr lvl="0">
              <a:buClr>
                <a:srgbClr val="F0A22E"/>
              </a:buClr>
              <a:buFontTx/>
              <a:buChar char="-"/>
            </a:pPr>
            <a:endParaRPr lang="ru-RU" b="1" dirty="0">
              <a:solidFill>
                <a:prstClr val="black"/>
              </a:solidFill>
            </a:endParaRPr>
          </a:p>
          <a:p>
            <a:pPr>
              <a:buNone/>
            </a:pPr>
            <a:r>
              <a:rPr lang="ru-RU" b="1" dirty="0" smtClean="0">
                <a:solidFill>
                  <a:schemeClr val="tx1"/>
                </a:solidFill>
              </a:rPr>
              <a:t>Следовательно, </a:t>
            </a:r>
            <a:r>
              <a:rPr lang="ru-RU" b="1" dirty="0" smtClean="0">
                <a:solidFill>
                  <a:srgbClr val="C00000"/>
                </a:solidFill>
              </a:rPr>
              <a:t>цена земли прямо пропорциональна величине ренты и обратно пропорционально размеру ссудного процента.</a:t>
            </a:r>
          </a:p>
          <a:p>
            <a:pPr algn="ctr">
              <a:buNone/>
            </a:pPr>
            <a:r>
              <a:rPr lang="en-US" b="1" dirty="0" smtClean="0">
                <a:solidFill>
                  <a:srgbClr val="C00000"/>
                </a:solidFill>
              </a:rPr>
              <a:t>P</a:t>
            </a:r>
            <a:r>
              <a:rPr lang="ru-RU" b="1" dirty="0" smtClean="0">
                <a:solidFill>
                  <a:srgbClr val="C00000"/>
                </a:solidFill>
              </a:rPr>
              <a:t>=</a:t>
            </a:r>
            <a:r>
              <a:rPr lang="ru-RU" b="1" i="1" dirty="0" smtClean="0">
                <a:solidFill>
                  <a:srgbClr val="C00000"/>
                </a:solidFill>
              </a:rPr>
              <a:t> R/ </a:t>
            </a:r>
            <a:r>
              <a:rPr lang="ru-RU" b="1" i="1" dirty="0" err="1" smtClean="0">
                <a:solidFill>
                  <a:srgbClr val="C00000"/>
                </a:solidFill>
              </a:rPr>
              <a:t>r</a:t>
            </a:r>
            <a:r>
              <a:rPr lang="ru-RU" b="1" i="1" dirty="0" smtClean="0">
                <a:solidFill>
                  <a:srgbClr val="C00000"/>
                </a:solidFill>
              </a:rPr>
              <a:t> </a:t>
            </a:r>
            <a:r>
              <a:rPr lang="en-US" b="1" i="1" dirty="0" smtClean="0">
                <a:solidFill>
                  <a:srgbClr val="C00000"/>
                </a:solidFill>
              </a:rPr>
              <a:t>* 100</a:t>
            </a:r>
            <a:r>
              <a:rPr lang="ru-RU" b="1" i="1" dirty="0" smtClean="0">
                <a:solidFill>
                  <a:srgbClr val="C00000"/>
                </a:solidFill>
              </a:rPr>
              <a:t>%</a:t>
            </a:r>
            <a:endParaRPr lang="ru-RU" b="1" dirty="0" smtClean="0">
              <a:solidFill>
                <a:srgbClr val="C00000"/>
              </a:solidFill>
            </a:endParaRPr>
          </a:p>
          <a:p>
            <a:pPr>
              <a:buNone/>
            </a:pPr>
            <a:r>
              <a:rPr lang="ru-RU" b="1" dirty="0" smtClean="0">
                <a:solidFill>
                  <a:schemeClr val="tx1"/>
                </a:solidFill>
              </a:rPr>
              <a:t>где </a:t>
            </a:r>
            <a:r>
              <a:rPr lang="ru-RU" b="1" i="1" dirty="0" smtClean="0">
                <a:solidFill>
                  <a:schemeClr val="tx1"/>
                </a:solidFill>
              </a:rPr>
              <a:t>R</a:t>
            </a:r>
            <a:r>
              <a:rPr lang="ru-RU" b="1" dirty="0" smtClean="0">
                <a:solidFill>
                  <a:schemeClr val="tx1"/>
                </a:solidFill>
              </a:rPr>
              <a:t> – годовая рента, </a:t>
            </a:r>
            <a:r>
              <a:rPr lang="ru-RU" b="1" i="1" dirty="0" smtClean="0">
                <a:solidFill>
                  <a:schemeClr val="tx1"/>
                </a:solidFill>
              </a:rPr>
              <a:t>r</a:t>
            </a:r>
            <a:r>
              <a:rPr lang="ru-RU" b="1" dirty="0" smtClean="0">
                <a:solidFill>
                  <a:schemeClr val="tx1"/>
                </a:solidFill>
              </a:rPr>
              <a:t> – рыночная ставка ссудного процента.</a:t>
            </a:r>
          </a:p>
          <a:p>
            <a:pPr>
              <a:buNone/>
            </a:pPr>
            <a:endParaRPr lang="ru-RU" b="1" dirty="0" smtClean="0">
              <a:solidFill>
                <a:schemeClr val="tx1"/>
              </a:solidFill>
            </a:endParaRPr>
          </a:p>
          <a:p>
            <a:pPr lvl="0">
              <a:buClr>
                <a:srgbClr val="F0A22E"/>
              </a:buClr>
              <a:buNone/>
            </a:pPr>
            <a:r>
              <a:rPr lang="ru-RU" sz="3000" b="1" dirty="0">
                <a:solidFill>
                  <a:srgbClr val="C00000"/>
                </a:solidFill>
              </a:rPr>
              <a:t>Для оценки экономических ресурсов страны используется кадастр</a:t>
            </a:r>
            <a:r>
              <a:rPr lang="ru-RU" sz="3000" b="1" dirty="0" smtClean="0">
                <a:solidFill>
                  <a:srgbClr val="C00000"/>
                </a:solidFill>
              </a:rPr>
              <a:t>.</a:t>
            </a:r>
          </a:p>
          <a:p>
            <a:pPr lvl="0">
              <a:buClr>
                <a:srgbClr val="F0A22E"/>
              </a:buClr>
              <a:buNone/>
            </a:pPr>
            <a:endParaRPr lang="ru-RU" sz="3000" b="1" dirty="0">
              <a:solidFill>
                <a:srgbClr val="C00000"/>
              </a:solidFill>
            </a:endParaRPr>
          </a:p>
          <a:p>
            <a:pPr lvl="0">
              <a:buClr>
                <a:srgbClr val="F0A22E"/>
              </a:buClr>
              <a:buNone/>
            </a:pPr>
            <a:r>
              <a:rPr lang="ru-RU" sz="3000" b="1" dirty="0">
                <a:solidFill>
                  <a:srgbClr val="C00000"/>
                </a:solidFill>
              </a:rPr>
              <a:t>Кадастр </a:t>
            </a:r>
            <a:r>
              <a:rPr lang="ru-RU" sz="3000" b="1" dirty="0">
                <a:solidFill>
                  <a:prstClr val="black"/>
                </a:solidFill>
              </a:rPr>
              <a:t>— систематизированный, официально составленный на основе периодиче­ских или непрерывных наблюдений свод основных сведений об экономических ресурсах страны. </a:t>
            </a:r>
          </a:p>
          <a:p>
            <a:pPr>
              <a:buNone/>
            </a:pPr>
            <a:endParaRPr lang="ru-RU" b="1" dirty="0" smtClean="0">
              <a:solidFill>
                <a:schemeClr val="tx1"/>
              </a:solidFill>
            </a:endParaRPr>
          </a:p>
          <a:p>
            <a:endParaRPr lang="ru-RU" dirty="0"/>
          </a:p>
        </p:txBody>
      </p:sp>
    </p:spTree>
    <p:extLst>
      <p:ext uri="{BB962C8B-B14F-4D97-AF65-F5344CB8AC3E}">
        <p14:creationId xmlns:p14="http://schemas.microsoft.com/office/powerpoint/2010/main" val="23224039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268760"/>
            <a:ext cx="5365830" cy="5160612"/>
          </a:xfrm>
        </p:spPr>
        <p:txBody>
          <a:bodyPr>
            <a:normAutofit fontScale="92500" lnSpcReduction="10000"/>
          </a:bodyPr>
          <a:lstStyle/>
          <a:p>
            <a:pPr marL="0" indent="0" algn="just">
              <a:buNone/>
            </a:pPr>
            <a:r>
              <a:rPr lang="ru-RU" b="1" i="1" u="sng" dirty="0" smtClean="0">
                <a:solidFill>
                  <a:srgbClr val="C00000"/>
                </a:solidFill>
              </a:rPr>
              <a:t>Капитал</a:t>
            </a:r>
            <a:r>
              <a:rPr lang="ru-RU" b="1" i="1" dirty="0" smtClean="0">
                <a:solidFill>
                  <a:srgbClr val="C00000"/>
                </a:solidFill>
              </a:rPr>
              <a:t> – </a:t>
            </a:r>
            <a:r>
              <a:rPr lang="ru-RU" sz="2400" b="1" dirty="0">
                <a:latin typeface="Times New Roman" pitchFamily="18" charset="0"/>
                <a:cs typeface="Times New Roman" pitchFamily="18" charset="0"/>
              </a:rPr>
              <a:t>это определенная сумма благ в виде материальных, денежных и интеллектуальных средств, используемых в качестве ресурса в дальнейшем производстве.</a:t>
            </a:r>
          </a:p>
          <a:p>
            <a:pPr marL="0" indent="0" algn="just">
              <a:buNone/>
            </a:pPr>
            <a:r>
              <a:rPr lang="ru-RU" sz="2400" b="1" dirty="0" smtClean="0">
                <a:latin typeface="Times New Roman" pitchFamily="18" charset="0"/>
                <a:cs typeface="Times New Roman" pitchFamily="18" charset="0"/>
              </a:rPr>
              <a:t>	Согласно </a:t>
            </a:r>
            <a:r>
              <a:rPr lang="ru-RU" sz="2400" b="1" i="1" u="sng" dirty="0">
                <a:solidFill>
                  <a:srgbClr val="C00000"/>
                </a:solidFill>
                <a:latin typeface="Times New Roman" pitchFamily="18" charset="0"/>
                <a:cs typeface="Times New Roman" pitchFamily="18" charset="0"/>
              </a:rPr>
              <a:t>бухгалтерскому определению капиталом называются все активы (средства) фирмы.</a:t>
            </a:r>
            <a:r>
              <a:rPr lang="ru-RU" sz="2400" b="1" dirty="0">
                <a:latin typeface="Times New Roman" pitchFamily="18" charset="0"/>
                <a:cs typeface="Times New Roman" pitchFamily="18" charset="0"/>
              </a:rPr>
              <a:t> </a:t>
            </a:r>
            <a:endParaRPr lang="ru-RU" sz="2400" b="1" dirty="0" smtClean="0">
              <a:latin typeface="Times New Roman" pitchFamily="18" charset="0"/>
              <a:cs typeface="Times New Roman" pitchFamily="18" charset="0"/>
            </a:endParaRPr>
          </a:p>
          <a:p>
            <a:pPr marL="0" indent="0" algn="just">
              <a:buNone/>
            </a:pP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По </a:t>
            </a:r>
            <a:r>
              <a:rPr lang="ru-RU" sz="2400" b="1" dirty="0">
                <a:latin typeface="Times New Roman" pitchFamily="18" charset="0"/>
                <a:cs typeface="Times New Roman" pitchFamily="18" charset="0"/>
              </a:rPr>
              <a:t>экономическому определению капитал разделяется на  </a:t>
            </a:r>
            <a:r>
              <a:rPr lang="ru-RU" sz="2400" b="1" i="1" u="sng" dirty="0">
                <a:solidFill>
                  <a:srgbClr val="C00000"/>
                </a:solidFill>
                <a:latin typeface="Times New Roman" pitchFamily="18" charset="0"/>
                <a:cs typeface="Times New Roman" pitchFamily="18" charset="0"/>
              </a:rPr>
              <a:t>реальный</a:t>
            </a:r>
            <a:r>
              <a:rPr lang="ru-RU" sz="2400" b="1" dirty="0">
                <a:latin typeface="Times New Roman" pitchFamily="18" charset="0"/>
                <a:cs typeface="Times New Roman" pitchFamily="18" charset="0"/>
              </a:rPr>
              <a:t> (физический, производственный), т.е. в форме средств производства, и </a:t>
            </a:r>
            <a:r>
              <a:rPr lang="ru-RU" sz="2400" b="1" i="1" u="sng" dirty="0">
                <a:solidFill>
                  <a:srgbClr val="C00000"/>
                </a:solidFill>
                <a:latin typeface="Times New Roman" pitchFamily="18" charset="0"/>
                <a:cs typeface="Times New Roman" pitchFamily="18" charset="0"/>
              </a:rPr>
              <a:t>денежный</a:t>
            </a:r>
            <a:r>
              <a:rPr lang="ru-RU" sz="2400" b="1" dirty="0">
                <a:latin typeface="Times New Roman" pitchFamily="18" charset="0"/>
                <a:cs typeface="Times New Roman" pitchFamily="18" charset="0"/>
              </a:rPr>
              <a:t>, т.е. в финансовой форме, а иногда </a:t>
            </a:r>
            <a:r>
              <a:rPr lang="ru-RU" sz="2400" b="1" dirty="0" smtClean="0">
                <a:latin typeface="Times New Roman" pitchFamily="18" charset="0"/>
                <a:cs typeface="Times New Roman" pitchFamily="18" charset="0"/>
              </a:rPr>
              <a:t>выделяют </a:t>
            </a:r>
            <a:r>
              <a:rPr lang="ru-RU" sz="2400" b="1" dirty="0">
                <a:latin typeface="Times New Roman" pitchFamily="18" charset="0"/>
                <a:cs typeface="Times New Roman" pitchFamily="18" charset="0"/>
              </a:rPr>
              <a:t>еще и товарный капитал, т.е. капитал в форме </a:t>
            </a:r>
            <a:r>
              <a:rPr lang="ru-RU" sz="2400" b="1" i="1" u="sng" dirty="0">
                <a:solidFill>
                  <a:srgbClr val="C00000"/>
                </a:solidFill>
                <a:latin typeface="Times New Roman" pitchFamily="18" charset="0"/>
                <a:cs typeface="Times New Roman" pitchFamily="18" charset="0"/>
              </a:rPr>
              <a:t>товаров</a:t>
            </a:r>
            <a:r>
              <a:rPr lang="ru-RU" sz="2400" b="1" dirty="0">
                <a:latin typeface="Times New Roman" pitchFamily="18" charset="0"/>
                <a:cs typeface="Times New Roman" pitchFamily="18" charset="0"/>
              </a:rPr>
              <a:t>.</a:t>
            </a:r>
          </a:p>
        </p:txBody>
      </p:sp>
      <p:pic>
        <p:nvPicPr>
          <p:cNvPr id="2050" name="Picture 2" descr="G:\рынок труда рис\рынок капитала\Kapital.jpg"/>
          <p:cNvPicPr>
            <a:picLocks noChangeAspect="1" noChangeArrowheads="1"/>
          </p:cNvPicPr>
          <p:nvPr/>
        </p:nvPicPr>
        <p:blipFill>
          <a:blip r:embed="rId2"/>
          <a:srcRect/>
          <a:stretch>
            <a:fillRect/>
          </a:stretch>
        </p:blipFill>
        <p:spPr bwMode="auto">
          <a:xfrm>
            <a:off x="6012160" y="2420888"/>
            <a:ext cx="3214678" cy="4153094"/>
          </a:xfrm>
          <a:prstGeom prst="rect">
            <a:avLst/>
          </a:prstGeom>
          <a:noFill/>
        </p:spPr>
      </p:pic>
      <p:sp>
        <p:nvSpPr>
          <p:cNvPr id="2" name="Прямоугольник 1"/>
          <p:cNvSpPr/>
          <p:nvPr/>
        </p:nvSpPr>
        <p:spPr>
          <a:xfrm>
            <a:off x="0" y="-459432"/>
            <a:ext cx="9036496" cy="1668149"/>
          </a:xfrm>
          <a:prstGeom prst="rect">
            <a:avLst/>
          </a:prstGeom>
        </p:spPr>
        <p:txBody>
          <a:bodyPr wrap="square">
            <a:spAutoFit/>
          </a:bodyPr>
          <a:lstStyle/>
          <a:p>
            <a:pPr lvl="0" algn="just" fontAlgn="auto">
              <a:spcBef>
                <a:spcPct val="20000"/>
              </a:spcBef>
              <a:spcAft>
                <a:spcPts val="0"/>
              </a:spcAft>
              <a:buClr>
                <a:srgbClr val="F0A22E"/>
              </a:buClr>
              <a:buSzPct val="70000"/>
            </a:pPr>
            <a:endParaRPr lang="ru-RU" sz="3200" b="1" i="1" u="sng" dirty="0" smtClean="0">
              <a:solidFill>
                <a:srgbClr val="C00000"/>
              </a:solidFill>
              <a:latin typeface="Franklin Gothic Book"/>
            </a:endParaRPr>
          </a:p>
          <a:p>
            <a:pPr lvl="0" algn="ctr" fontAlgn="auto">
              <a:spcBef>
                <a:spcPct val="20000"/>
              </a:spcBef>
              <a:spcAft>
                <a:spcPts val="0"/>
              </a:spcAft>
              <a:buClr>
                <a:srgbClr val="F0A22E"/>
              </a:buClr>
              <a:buSzPct val="70000"/>
            </a:pPr>
            <a:r>
              <a:rPr lang="ru-RU" sz="3200" b="1" i="1" dirty="0" smtClean="0">
                <a:solidFill>
                  <a:srgbClr val="C00000"/>
                </a:solidFill>
                <a:latin typeface="Franklin Gothic Book"/>
              </a:rPr>
              <a:t>5</a:t>
            </a:r>
            <a:r>
              <a:rPr lang="ru-RU" sz="3200" b="1" i="1" dirty="0">
                <a:solidFill>
                  <a:srgbClr val="C00000"/>
                </a:solidFill>
                <a:latin typeface="Franklin Gothic Book"/>
              </a:rPr>
              <a:t>. Особенности функционирования рынка капитала</a:t>
            </a:r>
          </a:p>
        </p:txBody>
      </p:sp>
    </p:spTree>
    <p:extLst>
      <p:ext uri="{BB962C8B-B14F-4D97-AF65-F5344CB8AC3E}">
        <p14:creationId xmlns:p14="http://schemas.microsoft.com/office/powerpoint/2010/main" val="787779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85728"/>
            <a:ext cx="8686800" cy="642942"/>
          </a:xfrm>
        </p:spPr>
        <p:txBody>
          <a:bodyPr>
            <a:normAutofit/>
          </a:bodyPr>
          <a:lstStyle/>
          <a:p>
            <a:pPr algn="ctr"/>
            <a:r>
              <a:rPr lang="ru-RU" dirty="0" smtClean="0">
                <a:solidFill>
                  <a:srgbClr val="C00000"/>
                </a:solidFill>
              </a:rPr>
              <a:t>Формы капитала:</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65941305"/>
              </p:ext>
            </p:extLst>
          </p:nvPr>
        </p:nvGraphicFramePr>
        <p:xfrm>
          <a:off x="304800" y="1214422"/>
          <a:ext cx="8686800" cy="4865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8057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95536" y="908720"/>
            <a:ext cx="806489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948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C00000"/>
                </a:solidFill>
              </a:rPr>
              <a:t>Главные различия между основным и оборотным капиталом.</a:t>
            </a:r>
            <a:endParaRPr lang="ru-RU" dirty="0">
              <a:solidFill>
                <a:srgbClr val="C00000"/>
              </a:solidFill>
            </a:endParaRPr>
          </a:p>
        </p:txBody>
      </p:sp>
      <p:graphicFrame>
        <p:nvGraphicFramePr>
          <p:cNvPr id="4" name="Содержимое 3"/>
          <p:cNvGraphicFramePr>
            <a:graphicFrameLocks noGrp="1"/>
          </p:cNvGraphicFramePr>
          <p:nvPr>
            <p:ph idx="1"/>
          </p:nvPr>
        </p:nvGraphicFramePr>
        <p:xfrm>
          <a:off x="0" y="1554163"/>
          <a:ext cx="8991600" cy="5120640"/>
        </p:xfrm>
        <a:graphic>
          <a:graphicData uri="http://schemas.openxmlformats.org/drawingml/2006/table">
            <a:tbl>
              <a:tblPr firstRow="1" bandRow="1">
                <a:tableStyleId>{5C22544A-7EE6-4342-B048-85BDC9FD1C3A}</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370840">
                <a:tc>
                  <a:txBody>
                    <a:bodyPr/>
                    <a:lstStyle/>
                    <a:p>
                      <a:r>
                        <a:rPr lang="ru-RU" sz="2000" dirty="0" smtClean="0">
                          <a:solidFill>
                            <a:srgbClr val="C00000"/>
                          </a:solidFill>
                        </a:rPr>
                        <a:t>Признаки</a:t>
                      </a:r>
                      <a:endParaRPr lang="ru-RU" sz="2000" dirty="0">
                        <a:solidFill>
                          <a:srgbClr val="C00000"/>
                        </a:solidFill>
                      </a:endParaRPr>
                    </a:p>
                  </a:txBody>
                  <a:tcPr/>
                </a:tc>
                <a:tc>
                  <a:txBody>
                    <a:bodyPr/>
                    <a:lstStyle/>
                    <a:p>
                      <a:r>
                        <a:rPr lang="ru-RU" sz="2000" dirty="0" smtClean="0">
                          <a:solidFill>
                            <a:srgbClr val="C00000"/>
                          </a:solidFill>
                        </a:rPr>
                        <a:t>Основной капитал </a:t>
                      </a:r>
                      <a:endParaRPr lang="ru-RU" sz="2000" dirty="0">
                        <a:solidFill>
                          <a:srgbClr val="C00000"/>
                        </a:solidFill>
                      </a:endParaRPr>
                    </a:p>
                  </a:txBody>
                  <a:tcPr/>
                </a:tc>
                <a:tc>
                  <a:txBody>
                    <a:bodyPr/>
                    <a:lstStyle/>
                    <a:p>
                      <a:r>
                        <a:rPr lang="ru-RU" sz="2000" dirty="0" smtClean="0">
                          <a:solidFill>
                            <a:srgbClr val="C00000"/>
                          </a:solidFill>
                        </a:rPr>
                        <a:t>Оборотный капитал</a:t>
                      </a:r>
                      <a:endParaRPr lang="ru-RU" sz="2000" dirty="0">
                        <a:solidFill>
                          <a:srgbClr val="C00000"/>
                        </a:solidFill>
                      </a:endParaRPr>
                    </a:p>
                  </a:txBody>
                  <a:tcPr/>
                </a:tc>
                <a:extLst>
                  <a:ext uri="{0D108BD9-81ED-4DB2-BD59-A6C34878D82A}">
                    <a16:rowId xmlns:a16="http://schemas.microsoft.com/office/drawing/2014/main" val="10000"/>
                  </a:ext>
                </a:extLst>
              </a:tr>
              <a:tr h="370840">
                <a:tc>
                  <a:txBody>
                    <a:bodyPr/>
                    <a:lstStyle/>
                    <a:p>
                      <a:r>
                        <a:rPr lang="ru-RU" sz="2200" b="1" dirty="0" smtClean="0">
                          <a:solidFill>
                            <a:schemeClr val="tx2"/>
                          </a:solidFill>
                        </a:rPr>
                        <a:t>Что включает</a:t>
                      </a:r>
                      <a:endParaRPr lang="ru-RU" sz="2200" b="1" dirty="0">
                        <a:solidFill>
                          <a:schemeClr val="tx2"/>
                        </a:solidFill>
                      </a:endParaRPr>
                    </a:p>
                  </a:txBody>
                  <a:tcPr/>
                </a:tc>
                <a:tc>
                  <a:txBody>
                    <a:bodyPr/>
                    <a:lstStyle/>
                    <a:p>
                      <a:pPr>
                        <a:spcBef>
                          <a:spcPts val="600"/>
                        </a:spcBef>
                        <a:spcAft>
                          <a:spcPts val="600"/>
                        </a:spcAft>
                      </a:pPr>
                      <a:r>
                        <a:rPr lang="ru-RU" sz="2200" b="1" dirty="0" smtClean="0">
                          <a:solidFill>
                            <a:schemeClr val="tx2"/>
                          </a:solidFill>
                        </a:rPr>
                        <a:t>Средства труда (станки, машины, производственные здания, сооружения….)</a:t>
                      </a:r>
                      <a:endParaRPr lang="ru-RU" sz="2200" b="1" dirty="0">
                        <a:solidFill>
                          <a:schemeClr val="tx2"/>
                        </a:solidFill>
                      </a:endParaRPr>
                    </a:p>
                  </a:txBody>
                  <a:tcPr/>
                </a:tc>
                <a:tc>
                  <a:txBody>
                    <a:bodyPr/>
                    <a:lstStyle/>
                    <a:p>
                      <a:pPr>
                        <a:spcBef>
                          <a:spcPts val="600"/>
                        </a:spcBef>
                        <a:spcAft>
                          <a:spcPts val="600"/>
                        </a:spcAft>
                      </a:pPr>
                      <a:r>
                        <a:rPr lang="ru-RU" sz="2200" b="1" dirty="0" smtClean="0">
                          <a:solidFill>
                            <a:schemeClr val="tx2"/>
                          </a:solidFill>
                        </a:rPr>
                        <a:t>Предметы труда (сырье,</a:t>
                      </a:r>
                      <a:r>
                        <a:rPr lang="ru-RU" sz="2200" b="1" baseline="0" dirty="0" smtClean="0">
                          <a:solidFill>
                            <a:schemeClr val="tx2"/>
                          </a:solidFill>
                        </a:rPr>
                        <a:t> материалы, полуфабрикаты и т.д.)</a:t>
                      </a:r>
                      <a:endParaRPr lang="ru-RU" sz="2200" b="1" dirty="0">
                        <a:solidFill>
                          <a:schemeClr val="tx2"/>
                        </a:solidFill>
                      </a:endParaRPr>
                    </a:p>
                  </a:txBody>
                  <a:tcPr/>
                </a:tc>
                <a:extLst>
                  <a:ext uri="{0D108BD9-81ED-4DB2-BD59-A6C34878D82A}">
                    <a16:rowId xmlns:a16="http://schemas.microsoft.com/office/drawing/2014/main" val="10001"/>
                  </a:ext>
                </a:extLst>
              </a:tr>
              <a:tr h="370840">
                <a:tc>
                  <a:txBody>
                    <a:bodyPr/>
                    <a:lstStyle/>
                    <a:p>
                      <a:r>
                        <a:rPr lang="ru-RU" sz="2200" b="1" dirty="0" smtClean="0">
                          <a:solidFill>
                            <a:schemeClr val="tx2"/>
                          </a:solidFill>
                        </a:rPr>
                        <a:t>Как участвует </a:t>
                      </a:r>
                      <a:r>
                        <a:rPr lang="ru-RU" sz="2200" b="1" baseline="0" dirty="0" smtClean="0">
                          <a:solidFill>
                            <a:schemeClr val="tx2"/>
                          </a:solidFill>
                        </a:rPr>
                        <a:t> в производстве</a:t>
                      </a:r>
                      <a:endParaRPr lang="ru-RU" sz="2200" b="1" dirty="0">
                        <a:solidFill>
                          <a:schemeClr val="tx2"/>
                        </a:solidFill>
                      </a:endParaRPr>
                    </a:p>
                  </a:txBody>
                  <a:tcPr/>
                </a:tc>
                <a:tc>
                  <a:txBody>
                    <a:bodyPr/>
                    <a:lstStyle/>
                    <a:p>
                      <a:pPr>
                        <a:spcBef>
                          <a:spcPts val="600"/>
                        </a:spcBef>
                        <a:spcAft>
                          <a:spcPts val="600"/>
                        </a:spcAft>
                      </a:pPr>
                      <a:r>
                        <a:rPr lang="ru-RU" sz="2200" b="1" dirty="0" smtClean="0">
                          <a:solidFill>
                            <a:schemeClr val="tx2"/>
                          </a:solidFill>
                        </a:rPr>
                        <a:t>Многократно</a:t>
                      </a:r>
                      <a:endParaRPr lang="ru-RU" sz="2200" b="1" dirty="0">
                        <a:solidFill>
                          <a:schemeClr val="tx2"/>
                        </a:solidFill>
                      </a:endParaRPr>
                    </a:p>
                  </a:txBody>
                  <a:tcPr/>
                </a:tc>
                <a:tc>
                  <a:txBody>
                    <a:bodyPr/>
                    <a:lstStyle/>
                    <a:p>
                      <a:pPr>
                        <a:spcBef>
                          <a:spcPts val="600"/>
                        </a:spcBef>
                        <a:spcAft>
                          <a:spcPts val="600"/>
                        </a:spcAft>
                      </a:pPr>
                      <a:r>
                        <a:rPr lang="ru-RU" sz="2200" b="1" dirty="0" smtClean="0">
                          <a:solidFill>
                            <a:schemeClr val="tx2"/>
                          </a:solidFill>
                        </a:rPr>
                        <a:t>Однократно</a:t>
                      </a:r>
                      <a:endParaRPr lang="ru-RU" sz="2200" b="1" dirty="0">
                        <a:solidFill>
                          <a:schemeClr val="tx2"/>
                        </a:solidFill>
                      </a:endParaRPr>
                    </a:p>
                  </a:txBody>
                  <a:tcPr/>
                </a:tc>
                <a:extLst>
                  <a:ext uri="{0D108BD9-81ED-4DB2-BD59-A6C34878D82A}">
                    <a16:rowId xmlns:a16="http://schemas.microsoft.com/office/drawing/2014/main" val="10002"/>
                  </a:ext>
                </a:extLst>
              </a:tr>
              <a:tr h="370840">
                <a:tc>
                  <a:txBody>
                    <a:bodyPr/>
                    <a:lstStyle/>
                    <a:p>
                      <a:r>
                        <a:rPr lang="ru-RU" sz="2200" b="1" dirty="0" smtClean="0">
                          <a:solidFill>
                            <a:schemeClr val="tx2"/>
                          </a:solidFill>
                        </a:rPr>
                        <a:t>Как расходуется </a:t>
                      </a:r>
                      <a:endParaRPr lang="ru-RU" sz="2200" b="1" dirty="0">
                        <a:solidFill>
                          <a:schemeClr val="tx2"/>
                        </a:solidFill>
                      </a:endParaRPr>
                    </a:p>
                  </a:txBody>
                  <a:tcPr/>
                </a:tc>
                <a:tc>
                  <a:txBody>
                    <a:bodyPr/>
                    <a:lstStyle/>
                    <a:p>
                      <a:pPr>
                        <a:spcBef>
                          <a:spcPts val="600"/>
                        </a:spcBef>
                        <a:spcAft>
                          <a:spcPts val="600"/>
                        </a:spcAft>
                      </a:pPr>
                      <a:r>
                        <a:rPr lang="ru-RU" sz="2200" b="1" dirty="0" smtClean="0">
                          <a:solidFill>
                            <a:schemeClr val="tx2"/>
                          </a:solidFill>
                        </a:rPr>
                        <a:t>Постепенно изнашивается </a:t>
                      </a:r>
                      <a:endParaRPr lang="ru-RU" sz="2200" b="1" dirty="0">
                        <a:solidFill>
                          <a:schemeClr val="tx2"/>
                        </a:solidFill>
                      </a:endParaRPr>
                    </a:p>
                  </a:txBody>
                  <a:tcPr/>
                </a:tc>
                <a:tc>
                  <a:txBody>
                    <a:bodyPr/>
                    <a:lstStyle/>
                    <a:p>
                      <a:pPr>
                        <a:spcBef>
                          <a:spcPts val="600"/>
                        </a:spcBef>
                        <a:spcAft>
                          <a:spcPts val="600"/>
                        </a:spcAft>
                      </a:pPr>
                      <a:r>
                        <a:rPr lang="ru-RU" sz="2200" b="1" dirty="0" smtClean="0">
                          <a:solidFill>
                            <a:schemeClr val="tx2"/>
                          </a:solidFill>
                        </a:rPr>
                        <a:t>Полностью потребляется </a:t>
                      </a:r>
                      <a:endParaRPr lang="ru-RU" sz="2200" b="1" dirty="0">
                        <a:solidFill>
                          <a:schemeClr val="tx2"/>
                        </a:solidFill>
                      </a:endParaRPr>
                    </a:p>
                  </a:txBody>
                  <a:tcPr/>
                </a:tc>
                <a:extLst>
                  <a:ext uri="{0D108BD9-81ED-4DB2-BD59-A6C34878D82A}">
                    <a16:rowId xmlns:a16="http://schemas.microsoft.com/office/drawing/2014/main" val="10003"/>
                  </a:ext>
                </a:extLst>
              </a:tr>
              <a:tr h="370840">
                <a:tc>
                  <a:txBody>
                    <a:bodyPr/>
                    <a:lstStyle/>
                    <a:p>
                      <a:r>
                        <a:rPr lang="ru-RU" sz="2200" b="1" dirty="0" smtClean="0">
                          <a:solidFill>
                            <a:schemeClr val="tx2"/>
                          </a:solidFill>
                        </a:rPr>
                        <a:t>Как переносит стоимость на стоимость произведенных товаров </a:t>
                      </a:r>
                      <a:endParaRPr lang="ru-RU" sz="2200" b="1" dirty="0">
                        <a:solidFill>
                          <a:schemeClr val="tx2"/>
                        </a:solidFill>
                      </a:endParaRPr>
                    </a:p>
                  </a:txBody>
                  <a:tcPr/>
                </a:tc>
                <a:tc>
                  <a:txBody>
                    <a:bodyPr/>
                    <a:lstStyle/>
                    <a:p>
                      <a:pPr>
                        <a:spcBef>
                          <a:spcPts val="600"/>
                        </a:spcBef>
                        <a:spcAft>
                          <a:spcPts val="600"/>
                        </a:spcAft>
                      </a:pPr>
                      <a:r>
                        <a:rPr lang="ru-RU" sz="2200" b="1" dirty="0" smtClean="0">
                          <a:solidFill>
                            <a:schemeClr val="tx2"/>
                          </a:solidFill>
                        </a:rPr>
                        <a:t> Постепенно,</a:t>
                      </a:r>
                      <a:r>
                        <a:rPr lang="ru-RU" sz="2200" b="1" baseline="0" dirty="0" smtClean="0">
                          <a:solidFill>
                            <a:schemeClr val="tx2"/>
                          </a:solidFill>
                        </a:rPr>
                        <a:t> частями по мере износа</a:t>
                      </a:r>
                      <a:endParaRPr lang="ru-RU" sz="2200" b="1" dirty="0">
                        <a:solidFill>
                          <a:schemeClr val="tx2"/>
                        </a:solidFill>
                      </a:endParaRPr>
                    </a:p>
                  </a:txBody>
                  <a:tcPr/>
                </a:tc>
                <a:tc>
                  <a:txBody>
                    <a:bodyPr/>
                    <a:lstStyle/>
                    <a:p>
                      <a:pPr>
                        <a:spcBef>
                          <a:spcPts val="600"/>
                        </a:spcBef>
                        <a:spcAft>
                          <a:spcPts val="600"/>
                        </a:spcAft>
                      </a:pPr>
                      <a:r>
                        <a:rPr lang="ru-RU" sz="2200" b="1" dirty="0" smtClean="0">
                          <a:solidFill>
                            <a:schemeClr val="tx2"/>
                          </a:solidFill>
                        </a:rPr>
                        <a:t>Сразу и целиком</a:t>
                      </a:r>
                      <a:endParaRPr lang="ru-RU" sz="2200" b="1" dirty="0">
                        <a:solidFill>
                          <a:schemeClr val="tx2"/>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9269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Содержимое 2"/>
          <p:cNvSpPr>
            <a:spLocks noGrp="1"/>
          </p:cNvSpPr>
          <p:nvPr>
            <p:ph idx="1"/>
          </p:nvPr>
        </p:nvSpPr>
        <p:spPr/>
        <p:txBody>
          <a:bodyPr>
            <a:normAutofit lnSpcReduction="10000"/>
          </a:bodyPr>
          <a:lstStyle/>
          <a:p>
            <a:pPr algn="ctr">
              <a:buFont typeface="Arial" charset="0"/>
              <a:buNone/>
            </a:pPr>
            <a:r>
              <a:rPr lang="ru-RU" sz="2400" b="1" i="1" u="sng" dirty="0" smtClean="0">
                <a:solidFill>
                  <a:srgbClr val="C00000"/>
                </a:solidFill>
                <a:latin typeface="Times New Roman" pitchFamily="18" charset="0"/>
                <a:cs typeface="Times New Roman" pitchFamily="18" charset="0"/>
              </a:rPr>
              <a:t>СПРОС НА КАПИТАЛ. </a:t>
            </a:r>
          </a:p>
          <a:p>
            <a:pPr>
              <a:buFont typeface="Arial" charset="0"/>
              <a:buNone/>
            </a:pPr>
            <a:r>
              <a:rPr lang="ru-RU" sz="2800" b="1" i="1" u="sng" dirty="0" smtClean="0">
                <a:solidFill>
                  <a:srgbClr val="C00000"/>
                </a:solidFill>
                <a:latin typeface="Times New Roman" pitchFamily="18" charset="0"/>
                <a:cs typeface="Times New Roman" pitchFamily="18" charset="0"/>
              </a:rPr>
              <a:t>Субъекты спроса на капитал </a:t>
            </a:r>
            <a:r>
              <a:rPr lang="ru-RU" sz="2800" b="1" i="1" dirty="0" smtClean="0">
                <a:latin typeface="Times New Roman" pitchFamily="18" charset="0"/>
                <a:cs typeface="Times New Roman" pitchFamily="18" charset="0"/>
              </a:rPr>
              <a:t>–  </a:t>
            </a:r>
            <a:r>
              <a:rPr lang="ru-RU" sz="2700" b="1" dirty="0" smtClean="0"/>
              <a:t>предприниматели, фирмы.</a:t>
            </a:r>
          </a:p>
          <a:p>
            <a:pPr>
              <a:buFont typeface="Arial" charset="0"/>
              <a:buNone/>
            </a:pPr>
            <a:r>
              <a:rPr lang="ru-RU" sz="2700" b="1" dirty="0" smtClean="0"/>
              <a:t>На рынке факторов производства фирмы предъявляют спрос на временно свободные денежные средства (инвестиционные средства). </a:t>
            </a:r>
          </a:p>
          <a:p>
            <a:pPr>
              <a:buFont typeface="Arial" charset="0"/>
              <a:buNone/>
            </a:pPr>
            <a:r>
              <a:rPr lang="ru-RU" sz="2800" b="1" i="1" dirty="0" smtClean="0">
                <a:solidFill>
                  <a:srgbClr val="C00000"/>
                </a:solidFill>
                <a:latin typeface="Times New Roman" pitchFamily="18" charset="0"/>
                <a:cs typeface="Times New Roman" pitchFamily="18" charset="0"/>
              </a:rPr>
              <a:t>Спрос на капитал </a:t>
            </a:r>
            <a:r>
              <a:rPr lang="ru-RU" sz="2800" b="1" i="1" dirty="0" smtClean="0">
                <a:latin typeface="Times New Roman" pitchFamily="18" charset="0"/>
                <a:cs typeface="Times New Roman" pitchFamily="18" charset="0"/>
              </a:rPr>
              <a:t>– </a:t>
            </a:r>
            <a:r>
              <a:rPr lang="ru-RU" sz="2700" b="1" dirty="0" smtClean="0"/>
              <a:t>это спрос на инвестиционные средства.</a:t>
            </a:r>
          </a:p>
          <a:p>
            <a:pPr>
              <a:buFont typeface="Arial" charset="0"/>
              <a:buNone/>
            </a:pPr>
            <a:r>
              <a:rPr lang="ru-RU" sz="2800" b="1" i="1" dirty="0" smtClean="0">
                <a:solidFill>
                  <a:srgbClr val="C00000"/>
                </a:solidFill>
                <a:latin typeface="Times New Roman" pitchFamily="18" charset="0"/>
                <a:cs typeface="Times New Roman" pitchFamily="18" charset="0"/>
              </a:rPr>
              <a:t>Кривая спроса на капитал </a:t>
            </a:r>
            <a:r>
              <a:rPr lang="ru-RU" sz="2800" b="1" i="1" dirty="0" smtClean="0">
                <a:latin typeface="Times New Roman" pitchFamily="18" charset="0"/>
                <a:cs typeface="Times New Roman" pitchFamily="18" charset="0"/>
              </a:rPr>
              <a:t>– </a:t>
            </a:r>
            <a:r>
              <a:rPr lang="ru-RU" sz="2700" b="1" dirty="0" smtClean="0"/>
              <a:t>это кривая его предельного продукта. </a:t>
            </a:r>
          </a:p>
        </p:txBody>
      </p:sp>
    </p:spTree>
    <p:extLst>
      <p:ext uri="{BB962C8B-B14F-4D97-AF65-F5344CB8AC3E}">
        <p14:creationId xmlns:p14="http://schemas.microsoft.com/office/powerpoint/2010/main" val="19512498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4248472" cy="4954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572000" y="1040685"/>
            <a:ext cx="4392488" cy="3970318"/>
          </a:xfrm>
          <a:prstGeom prst="rect">
            <a:avLst/>
          </a:prstGeom>
        </p:spPr>
        <p:txBody>
          <a:bodyPr wrap="square">
            <a:spAutoFit/>
          </a:bodyPr>
          <a:lstStyle/>
          <a:p>
            <a:pPr algn="just" fontAlgn="auto">
              <a:spcBef>
                <a:spcPts val="0"/>
              </a:spcBef>
              <a:spcAft>
                <a:spcPts val="0"/>
              </a:spcAft>
            </a:pPr>
            <a:r>
              <a:rPr lang="ru-RU" b="1" dirty="0">
                <a:solidFill>
                  <a:srgbClr val="C00000"/>
                </a:solidFill>
                <a:latin typeface="Franklin Gothic Book"/>
              </a:rPr>
              <a:t>К</a:t>
            </a:r>
            <a:r>
              <a:rPr lang="ru-RU" b="1" dirty="0" smtClean="0">
                <a:solidFill>
                  <a:srgbClr val="C00000"/>
                </a:solidFill>
                <a:latin typeface="Franklin Gothic Book"/>
              </a:rPr>
              <a:t>ривая </a:t>
            </a:r>
            <a:r>
              <a:rPr lang="ru-RU" b="1" dirty="0">
                <a:solidFill>
                  <a:srgbClr val="C00000"/>
                </a:solidFill>
                <a:latin typeface="Franklin Gothic Book"/>
              </a:rPr>
              <a:t>спроса на услуги капитала</a:t>
            </a:r>
            <a:r>
              <a:rPr lang="ru-RU" b="1" dirty="0">
                <a:solidFill>
                  <a:srgbClr val="4E3B30"/>
                </a:solidFill>
                <a:latin typeface="Franklin Gothic Book"/>
              </a:rPr>
              <a:t>, показывает что по мере увеличения капитала в производственном процессе, снижается </a:t>
            </a:r>
            <a:r>
              <a:rPr lang="ru-RU" b="1" dirty="0">
                <a:solidFill>
                  <a:srgbClr val="C00000"/>
                </a:solidFill>
                <a:latin typeface="Franklin Gothic Book"/>
              </a:rPr>
              <a:t>предельный продукт или предельная доходность капитала (MRP</a:t>
            </a:r>
            <a:r>
              <a:rPr lang="ru-RU" sz="1600" b="1" dirty="0">
                <a:solidFill>
                  <a:srgbClr val="C00000"/>
                </a:solidFill>
                <a:latin typeface="Franklin Gothic Book"/>
              </a:rPr>
              <a:t>K</a:t>
            </a:r>
            <a:r>
              <a:rPr lang="ru-RU" b="1" dirty="0">
                <a:solidFill>
                  <a:srgbClr val="C00000"/>
                </a:solidFill>
                <a:latin typeface="Franklin Gothic Book"/>
              </a:rPr>
              <a:t>). </a:t>
            </a:r>
            <a:r>
              <a:rPr lang="ru-RU" b="1" dirty="0" smtClean="0">
                <a:solidFill>
                  <a:srgbClr val="4E3B30"/>
                </a:solidFill>
                <a:latin typeface="Franklin Gothic Book"/>
              </a:rPr>
              <a:t>Еще </a:t>
            </a:r>
            <a:r>
              <a:rPr lang="ru-RU" b="1" dirty="0">
                <a:solidFill>
                  <a:srgbClr val="4E3B30"/>
                </a:solidFill>
                <a:latin typeface="Franklin Gothic Book"/>
              </a:rPr>
              <a:t>такие экономисты прошлого, как Адам Смит, Давид </a:t>
            </a:r>
            <a:r>
              <a:rPr lang="ru-RU" b="1" dirty="0" err="1">
                <a:solidFill>
                  <a:srgbClr val="4E3B30"/>
                </a:solidFill>
                <a:latin typeface="Franklin Gothic Book"/>
              </a:rPr>
              <a:t>Рикардо</a:t>
            </a:r>
            <a:r>
              <a:rPr lang="ru-RU" b="1" dirty="0">
                <a:solidFill>
                  <a:srgbClr val="4E3B30"/>
                </a:solidFill>
                <a:latin typeface="Franklin Gothic Book"/>
              </a:rPr>
              <a:t>, Альфред Маршалл и другие, заметили такую тенденцию, что по мере вовлечения в производственные процессы фирм все большего количества капитала, его производительность и уровень дохода от него </a:t>
            </a:r>
            <a:r>
              <a:rPr lang="ru-RU" b="1" dirty="0" smtClean="0">
                <a:solidFill>
                  <a:srgbClr val="4E3B30"/>
                </a:solidFill>
                <a:latin typeface="Franklin Gothic Book"/>
              </a:rPr>
              <a:t>падают, </a:t>
            </a:r>
            <a:r>
              <a:rPr lang="ru-RU" b="1" dirty="0">
                <a:solidFill>
                  <a:srgbClr val="4E3B30"/>
                </a:solidFill>
                <a:latin typeface="Franklin Gothic Book"/>
              </a:rPr>
              <a:t>падает чистая производительность капитала. </a:t>
            </a:r>
          </a:p>
        </p:txBody>
      </p:sp>
    </p:spTree>
    <p:extLst>
      <p:ext uri="{BB962C8B-B14F-4D97-AF65-F5344CB8AC3E}">
        <p14:creationId xmlns:p14="http://schemas.microsoft.com/office/powerpoint/2010/main" val="15988691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980728"/>
            <a:ext cx="4699248" cy="5099397"/>
          </a:xfrm>
        </p:spPr>
        <p:txBody>
          <a:bodyPr>
            <a:noAutofit/>
          </a:bodyPr>
          <a:lstStyle/>
          <a:p>
            <a:pPr marL="0" indent="0" algn="just">
              <a:buNone/>
            </a:pPr>
            <a:r>
              <a:rPr lang="ru-RU" sz="1600" b="1" dirty="0"/>
              <a:t>Из кривой предложения капитала, имеющей положительный наклон, можно сделать вывод, что хозяйствующие субъекты, которые предлагают услуги капитала не хотят использовать его в других целях. </a:t>
            </a:r>
            <a:endParaRPr lang="ru-RU" sz="1600" b="1" dirty="0" smtClean="0"/>
          </a:p>
          <a:p>
            <a:pPr marL="0" indent="0" algn="just">
              <a:buNone/>
            </a:pPr>
            <a:r>
              <a:rPr lang="ru-RU" sz="1600" b="1" dirty="0" smtClean="0">
                <a:solidFill>
                  <a:srgbClr val="002060"/>
                </a:solidFill>
              </a:rPr>
              <a:t>Например</a:t>
            </a:r>
            <a:r>
              <a:rPr lang="ru-RU" sz="1600" b="1" dirty="0">
                <a:solidFill>
                  <a:srgbClr val="002060"/>
                </a:solidFill>
              </a:rPr>
              <a:t>, какая-либо фирма решила сдавать в аренду другой фирме токарный станок. Естественно, что фирма сдающая станок в аренду преследует цель получения прибыли (или рентной оценки) от станка в такой ситуации. </a:t>
            </a:r>
            <a:endParaRPr lang="ru-RU" sz="1600" b="1" dirty="0" smtClean="0">
              <a:solidFill>
                <a:srgbClr val="002060"/>
              </a:solidFill>
            </a:endParaRPr>
          </a:p>
          <a:p>
            <a:pPr marL="0" indent="0" algn="just">
              <a:buNone/>
            </a:pPr>
            <a:r>
              <a:rPr lang="ru-RU" sz="1600" b="1" dirty="0" smtClean="0"/>
              <a:t>Согласно</a:t>
            </a:r>
            <a:r>
              <a:rPr lang="ru-RU" sz="1600" b="1" dirty="0"/>
              <a:t>, кривой предложения капитала, чем выше будет величина рентной оценки (R), тем большее количество данного капитального блага (SK) будет возможным поставить на рынок. Для того, чтобы определить точное количество услуг капитала, необходимо провести сравнение минимальной рентной оценки от единицы услуг капитала (</a:t>
            </a:r>
            <a:r>
              <a:rPr lang="ru-RU" sz="1600" b="1" dirty="0" err="1"/>
              <a:t>Rmin</a:t>
            </a:r>
            <a:r>
              <a:rPr lang="ru-RU" sz="1600" b="1" dirty="0"/>
              <a:t>) и предельные издержки упущенных возможностей (MOC).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085" y="836712"/>
            <a:ext cx="3816424" cy="442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566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6056" y="1607897"/>
            <a:ext cx="389107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20" y="1700808"/>
            <a:ext cx="4572000" cy="2031325"/>
          </a:xfrm>
          <a:prstGeom prst="rect">
            <a:avLst/>
          </a:prstGeom>
        </p:spPr>
        <p:txBody>
          <a:bodyPr>
            <a:spAutoFit/>
          </a:bodyPr>
          <a:lstStyle/>
          <a:p>
            <a:pPr algn="just" fontAlgn="auto">
              <a:spcBef>
                <a:spcPts val="0"/>
              </a:spcBef>
              <a:spcAft>
                <a:spcPts val="0"/>
              </a:spcAft>
            </a:pPr>
            <a:r>
              <a:rPr lang="ru-RU" b="1" dirty="0" smtClean="0">
                <a:solidFill>
                  <a:srgbClr val="C00000"/>
                </a:solidFill>
                <a:latin typeface="Franklin Gothic Book"/>
              </a:rPr>
              <a:t>Равновесие на рынке капитала </a:t>
            </a:r>
            <a:r>
              <a:rPr lang="ru-RU" b="1" dirty="0" smtClean="0">
                <a:solidFill>
                  <a:srgbClr val="4E3B30"/>
                </a:solidFill>
                <a:latin typeface="Franklin Gothic Book"/>
              </a:rPr>
              <a:t>— </a:t>
            </a:r>
            <a:r>
              <a:rPr lang="ru-RU" b="1" dirty="0">
                <a:solidFill>
                  <a:srgbClr val="4E3B30"/>
                </a:solidFill>
                <a:latin typeface="Franklin Gothic Book"/>
              </a:rPr>
              <a:t>это такая ситуация на рынке услуг капитала, когда при определенном уровне рентной оценки капитала (R) возникающий спрос на капитал (D</a:t>
            </a:r>
            <a:r>
              <a:rPr lang="ru-RU" sz="1600" b="1" dirty="0">
                <a:solidFill>
                  <a:srgbClr val="4E3B30"/>
                </a:solidFill>
                <a:latin typeface="Franklin Gothic Book"/>
              </a:rPr>
              <a:t>K</a:t>
            </a:r>
            <a:r>
              <a:rPr lang="ru-RU" b="1" dirty="0">
                <a:solidFill>
                  <a:srgbClr val="4E3B30"/>
                </a:solidFill>
                <a:latin typeface="Franklin Gothic Book"/>
              </a:rPr>
              <a:t>) сравнивается с предъявляемым предложением на капитал (S</a:t>
            </a:r>
            <a:r>
              <a:rPr lang="ru-RU" sz="1600" b="1" dirty="0">
                <a:solidFill>
                  <a:srgbClr val="4E3B30"/>
                </a:solidFill>
                <a:latin typeface="Franklin Gothic Book"/>
              </a:rPr>
              <a:t>K</a:t>
            </a:r>
            <a:r>
              <a:rPr lang="ru-RU" b="1" dirty="0">
                <a:solidFill>
                  <a:srgbClr val="4E3B30"/>
                </a:solidFill>
                <a:latin typeface="Franklin Gothic Book"/>
              </a:rPr>
              <a:t>).</a:t>
            </a:r>
          </a:p>
        </p:txBody>
      </p:sp>
    </p:spTree>
    <p:extLst>
      <p:ext uri="{BB962C8B-B14F-4D97-AF65-F5344CB8AC3E}">
        <p14:creationId xmlns:p14="http://schemas.microsoft.com/office/powerpoint/2010/main" val="217862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Содержимое 2"/>
          <p:cNvSpPr>
            <a:spLocks noGrp="1"/>
          </p:cNvSpPr>
          <p:nvPr>
            <p:ph idx="1"/>
          </p:nvPr>
        </p:nvSpPr>
        <p:spPr>
          <a:xfrm>
            <a:off x="107504" y="1090439"/>
            <a:ext cx="8856984" cy="5722937"/>
          </a:xfrm>
        </p:spPr>
        <p:txBody>
          <a:bodyPr/>
          <a:lstStyle/>
          <a:p>
            <a:pPr marL="0" indent="0" algn="just" eaLnBrk="1" hangingPunct="1">
              <a:lnSpc>
                <a:spcPct val="80000"/>
              </a:lnSpc>
              <a:spcBef>
                <a:spcPts val="0"/>
              </a:spcBef>
              <a:buFont typeface="Wingdings 2" pitchFamily="18" charset="2"/>
              <a:buNone/>
            </a:pPr>
            <a:r>
              <a:rPr lang="ru-RU" sz="3000" b="1" dirty="0" smtClean="0">
                <a:solidFill>
                  <a:srgbClr val="C00000"/>
                </a:solidFill>
                <a:latin typeface="+mj-lt"/>
              </a:rPr>
              <a:t>во-вторых, большая роль, которую играют на рынке труда не денежные факторы:</a:t>
            </a:r>
          </a:p>
          <a:p>
            <a:pPr marL="0" indent="0" algn="just" eaLnBrk="1" hangingPunct="1">
              <a:lnSpc>
                <a:spcPct val="80000"/>
              </a:lnSpc>
              <a:spcBef>
                <a:spcPts val="0"/>
              </a:spcBef>
              <a:buClrTx/>
              <a:buSzPct val="100000"/>
              <a:buFont typeface="Times New Roman" panose="02020603050405020304" pitchFamily="18" charset="0"/>
              <a:buChar char="‒"/>
            </a:pPr>
            <a:r>
              <a:rPr lang="ru-RU" sz="3000" b="1" dirty="0" smtClean="0">
                <a:solidFill>
                  <a:schemeClr val="tx1"/>
                </a:solidFill>
                <a:latin typeface="+mj-lt"/>
              </a:rPr>
              <a:t>сложность и престижность работы;</a:t>
            </a:r>
          </a:p>
          <a:p>
            <a:pPr marL="0" indent="0" algn="just" eaLnBrk="1" hangingPunct="1">
              <a:lnSpc>
                <a:spcPct val="80000"/>
              </a:lnSpc>
              <a:spcBef>
                <a:spcPts val="0"/>
              </a:spcBef>
              <a:buClrTx/>
              <a:buSzPct val="100000"/>
              <a:buFont typeface="Times New Roman" panose="02020603050405020304" pitchFamily="18" charset="0"/>
              <a:buChar char="‒"/>
            </a:pPr>
            <a:r>
              <a:rPr lang="ru-RU" sz="3000" b="1" dirty="0" smtClean="0">
                <a:solidFill>
                  <a:schemeClr val="tx1"/>
                </a:solidFill>
                <a:latin typeface="+mj-lt"/>
              </a:rPr>
              <a:t>условия труда, его безопасность для здоровья;</a:t>
            </a:r>
          </a:p>
          <a:p>
            <a:pPr marL="0" indent="0" algn="just" eaLnBrk="1" hangingPunct="1">
              <a:lnSpc>
                <a:spcPct val="80000"/>
              </a:lnSpc>
              <a:spcBef>
                <a:spcPts val="0"/>
              </a:spcBef>
              <a:buClrTx/>
              <a:buSzPct val="100000"/>
              <a:buFont typeface="Times New Roman" panose="02020603050405020304" pitchFamily="18" charset="0"/>
              <a:buChar char="‒"/>
            </a:pPr>
            <a:r>
              <a:rPr lang="ru-RU" sz="3000" b="1" dirty="0" smtClean="0">
                <a:solidFill>
                  <a:schemeClr val="tx1"/>
                </a:solidFill>
                <a:latin typeface="+mj-lt"/>
              </a:rPr>
              <a:t>гарантии занятости и профессионального роста;</a:t>
            </a:r>
          </a:p>
          <a:p>
            <a:pPr marL="0" indent="0" algn="just" eaLnBrk="1" hangingPunct="1">
              <a:lnSpc>
                <a:spcPct val="80000"/>
              </a:lnSpc>
              <a:spcBef>
                <a:spcPts val="0"/>
              </a:spcBef>
              <a:buClrTx/>
              <a:buSzPct val="100000"/>
              <a:buFont typeface="Times New Roman" panose="02020603050405020304" pitchFamily="18" charset="0"/>
              <a:buChar char="‒"/>
            </a:pPr>
            <a:r>
              <a:rPr lang="ru-RU" sz="3000" b="1" dirty="0" smtClean="0">
                <a:solidFill>
                  <a:schemeClr val="tx1"/>
                </a:solidFill>
                <a:latin typeface="+mj-lt"/>
              </a:rPr>
              <a:t>моральный климат в коллективе и др.;</a:t>
            </a:r>
          </a:p>
          <a:p>
            <a:pPr marL="0" indent="0" algn="just" eaLnBrk="1" hangingPunct="1">
              <a:lnSpc>
                <a:spcPct val="80000"/>
              </a:lnSpc>
              <a:spcBef>
                <a:spcPts val="0"/>
              </a:spcBef>
              <a:buFont typeface="Wingdings 2" pitchFamily="18" charset="2"/>
              <a:buNone/>
            </a:pPr>
            <a:r>
              <a:rPr lang="ru-RU" sz="3000" b="1" dirty="0" smtClean="0">
                <a:solidFill>
                  <a:srgbClr val="C00000"/>
                </a:solidFill>
                <a:latin typeface="+mj-lt"/>
              </a:rPr>
              <a:t>в-третьих, </a:t>
            </a:r>
            <a:r>
              <a:rPr lang="ru-RU" sz="3000" b="1" dirty="0" smtClean="0">
                <a:solidFill>
                  <a:schemeClr val="tx1"/>
                </a:solidFill>
                <a:latin typeface="+mj-lt"/>
              </a:rPr>
              <a:t>значительное воздействие, которое оказывают на рынок труда различные </a:t>
            </a:r>
            <a:r>
              <a:rPr lang="ru-RU" sz="3000" b="1" dirty="0" smtClean="0">
                <a:solidFill>
                  <a:srgbClr val="C00000"/>
                </a:solidFill>
                <a:latin typeface="+mj-lt"/>
              </a:rPr>
              <a:t>институциональные структуры - </a:t>
            </a:r>
            <a:r>
              <a:rPr lang="ru-RU" sz="3000" b="1" dirty="0" smtClean="0">
                <a:solidFill>
                  <a:schemeClr val="tx1"/>
                </a:solidFill>
                <a:latin typeface="+mj-lt"/>
              </a:rPr>
              <a:t>профессиональные союзы, трудовое законодательство, государственная политика занятости и профессиональной подготовки, союзы предпринимателей и другие. </a:t>
            </a:r>
          </a:p>
          <a:p>
            <a:pPr eaLnBrk="1" hangingPunct="1">
              <a:lnSpc>
                <a:spcPct val="80000"/>
              </a:lnSpc>
              <a:buFont typeface="Wingdings 2" pitchFamily="18" charset="2"/>
              <a:buNone/>
            </a:pPr>
            <a:endParaRPr lang="ru-RU" sz="2500" b="1" dirty="0" smtClean="0"/>
          </a:p>
          <a:p>
            <a:pPr eaLnBrk="1" hangingPunct="1">
              <a:lnSpc>
                <a:spcPct val="80000"/>
              </a:lnSpc>
            </a:pPr>
            <a:endParaRPr lang="ru-RU" sz="20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71546"/>
            <a:ext cx="6643702" cy="5008579"/>
          </a:xfrm>
        </p:spPr>
        <p:txBody>
          <a:bodyPr>
            <a:normAutofit fontScale="85000" lnSpcReduction="20000"/>
          </a:bodyPr>
          <a:lstStyle/>
          <a:p>
            <a:r>
              <a:rPr lang="ru-RU" b="1" i="1" dirty="0" smtClean="0"/>
              <a:t>в широком смысле </a:t>
            </a:r>
            <a:r>
              <a:rPr lang="ru-RU" b="1" i="1" dirty="0" smtClean="0">
                <a:solidFill>
                  <a:srgbClr val="C00000"/>
                </a:solidFill>
              </a:rPr>
              <a:t>процент - это доход, который приносит всякий капитал, отданный в заем и воплощенный в денежных, материальных или нематериальных активах</a:t>
            </a:r>
            <a:r>
              <a:rPr lang="ru-RU" b="1" i="1" dirty="0" smtClean="0"/>
              <a:t>;</a:t>
            </a:r>
          </a:p>
          <a:p>
            <a:r>
              <a:rPr lang="ru-RU" b="1" i="1" dirty="0" smtClean="0"/>
              <a:t>в узком смысле процент – </a:t>
            </a:r>
            <a:r>
              <a:rPr lang="ru-RU" b="1" i="1" u="sng" dirty="0" smtClean="0"/>
              <a:t>это доход, который приносит заемный капитал, выраженный только в денежной форме.</a:t>
            </a:r>
          </a:p>
          <a:p>
            <a:r>
              <a:rPr lang="ru-RU" b="1" i="1" dirty="0" smtClean="0">
                <a:solidFill>
                  <a:srgbClr val="C00000"/>
                </a:solidFill>
              </a:rPr>
              <a:t>Ставка процента  (норма процента) – это отношение дохода на капитал</a:t>
            </a:r>
            <a:r>
              <a:rPr lang="ru-RU" b="1" i="1" dirty="0" smtClean="0"/>
              <a:t>, предоставленный в ссуду (ссудный капитал), к самому размеру ссужаемого капитала, выраженное в процентах. </a:t>
            </a:r>
          </a:p>
          <a:p>
            <a:endParaRPr lang="ru-RU" dirty="0"/>
          </a:p>
        </p:txBody>
      </p:sp>
      <p:pic>
        <p:nvPicPr>
          <p:cNvPr id="3074" name="Picture 2" descr="G:\рынок труда рис\рынок капитала\Strukt_finrunka.jpg"/>
          <p:cNvPicPr>
            <a:picLocks noChangeAspect="1" noChangeArrowheads="1"/>
          </p:cNvPicPr>
          <p:nvPr/>
        </p:nvPicPr>
        <p:blipFill>
          <a:blip r:embed="rId2"/>
          <a:srcRect/>
          <a:stretch>
            <a:fillRect/>
          </a:stretch>
        </p:blipFill>
        <p:spPr bwMode="auto">
          <a:xfrm>
            <a:off x="6357950" y="1643050"/>
            <a:ext cx="2786050" cy="4143404"/>
          </a:xfrm>
          <a:prstGeom prst="rect">
            <a:avLst/>
          </a:prstGeom>
          <a:noFill/>
        </p:spPr>
      </p:pic>
    </p:spTree>
    <p:extLst>
      <p:ext uri="{BB962C8B-B14F-4D97-AF65-F5344CB8AC3E}">
        <p14:creationId xmlns:p14="http://schemas.microsoft.com/office/powerpoint/2010/main" val="30839833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614346"/>
          </a:xfrm>
        </p:spPr>
        <p:txBody>
          <a:bodyPr>
            <a:normAutofit fontScale="90000"/>
          </a:bodyPr>
          <a:lstStyle/>
          <a:p>
            <a:r>
              <a:rPr lang="ru-RU" b="1" i="1" u="sng" dirty="0" smtClean="0"/>
              <a:t>Различают:</a:t>
            </a:r>
            <a:endParaRPr lang="ru-RU" b="1" i="1" u="sng" dirty="0"/>
          </a:p>
        </p:txBody>
      </p:sp>
      <p:sp>
        <p:nvSpPr>
          <p:cNvPr id="3" name="Содержимое 2"/>
          <p:cNvSpPr>
            <a:spLocks noGrp="1"/>
          </p:cNvSpPr>
          <p:nvPr>
            <p:ph idx="1"/>
          </p:nvPr>
        </p:nvSpPr>
        <p:spPr>
          <a:xfrm>
            <a:off x="304800" y="1142984"/>
            <a:ext cx="8686800" cy="4937141"/>
          </a:xfrm>
        </p:spPr>
        <p:txBody>
          <a:bodyPr>
            <a:normAutofit fontScale="92500" lnSpcReduction="20000"/>
          </a:bodyPr>
          <a:lstStyle/>
          <a:p>
            <a:pPr marL="0" indent="0">
              <a:spcBef>
                <a:spcPts val="0"/>
              </a:spcBef>
            </a:pPr>
            <a:r>
              <a:rPr lang="ru-RU" b="1" i="1" dirty="0" smtClean="0">
                <a:solidFill>
                  <a:srgbClr val="C00000"/>
                </a:solidFill>
              </a:rPr>
              <a:t>Номинальная процентная ставка </a:t>
            </a:r>
            <a:r>
              <a:rPr lang="ru-RU" b="1" i="1" dirty="0" smtClean="0"/>
              <a:t>– процентная ставка в денежном выражении </a:t>
            </a:r>
            <a:r>
              <a:rPr lang="ru-RU" b="1" i="1" u="sng" dirty="0" smtClean="0">
                <a:solidFill>
                  <a:srgbClr val="C00000"/>
                </a:solidFill>
              </a:rPr>
              <a:t>без поправок на инфляцию, </a:t>
            </a:r>
            <a:r>
              <a:rPr lang="ru-RU" b="1" i="1" dirty="0" smtClean="0"/>
              <a:t>т.е. ставка процента, выраженная  в национальной валюте по текущему курсу.</a:t>
            </a:r>
          </a:p>
          <a:p>
            <a:pPr marL="0" indent="0">
              <a:spcBef>
                <a:spcPts val="0"/>
              </a:spcBef>
            </a:pPr>
            <a:r>
              <a:rPr lang="ru-RU" b="1" i="1" dirty="0" smtClean="0">
                <a:solidFill>
                  <a:srgbClr val="C00000"/>
                </a:solidFill>
              </a:rPr>
              <a:t>Реальная процентная ставка </a:t>
            </a:r>
            <a:r>
              <a:rPr lang="ru-RU" b="1" i="1" dirty="0" smtClean="0"/>
              <a:t>– процентная ставка в денежном выражении </a:t>
            </a:r>
            <a:r>
              <a:rPr lang="ru-RU" b="1" i="1" u="sng" dirty="0" smtClean="0">
                <a:solidFill>
                  <a:srgbClr val="C00000"/>
                </a:solidFill>
              </a:rPr>
              <a:t>с поправкой на инфляцию. </a:t>
            </a:r>
          </a:p>
          <a:p>
            <a:pPr marL="0" indent="0">
              <a:spcBef>
                <a:spcPts val="0"/>
              </a:spcBef>
            </a:pPr>
            <a:r>
              <a:rPr lang="ru-RU" b="1" i="1" dirty="0" smtClean="0"/>
              <a:t>Она определяется как номинальная процентная ставка минус уровень инфляции.</a:t>
            </a:r>
          </a:p>
          <a:p>
            <a:pPr marL="0" indent="0">
              <a:spcBef>
                <a:spcPts val="0"/>
              </a:spcBef>
            </a:pPr>
            <a:r>
              <a:rPr lang="ru-RU" dirty="0" smtClean="0">
                <a:solidFill>
                  <a:srgbClr val="002060"/>
                </a:solidFill>
              </a:rPr>
              <a:t>Например, номинальная годовая ставка процента составляет 9 %, ожидаемый темп инфляции 5%  в год, реальная ставка процента составит (9-5)= 4%.</a:t>
            </a:r>
            <a:endParaRPr lang="ru-RU" b="1" i="1" dirty="0" smtClean="0">
              <a:solidFill>
                <a:srgbClr val="002060"/>
              </a:solidFill>
            </a:endParaRPr>
          </a:p>
        </p:txBody>
      </p:sp>
    </p:spTree>
    <p:extLst>
      <p:ext uri="{BB962C8B-B14F-4D97-AF65-F5344CB8AC3E}">
        <p14:creationId xmlns:p14="http://schemas.microsoft.com/office/powerpoint/2010/main" val="385490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124744"/>
            <a:ext cx="8686800" cy="4955381"/>
          </a:xfrm>
        </p:spPr>
        <p:txBody>
          <a:bodyPr/>
          <a:lstStyle/>
          <a:p>
            <a:pPr eaLnBrk="1" hangingPunct="1">
              <a:lnSpc>
                <a:spcPct val="80000"/>
              </a:lnSpc>
              <a:buNone/>
            </a:pPr>
            <a:r>
              <a:rPr lang="ru-RU" sz="3600" b="1" dirty="0" smtClean="0">
                <a:solidFill>
                  <a:srgbClr val="C00000"/>
                </a:solidFill>
                <a:latin typeface="+mj-lt"/>
              </a:rPr>
              <a:t>в-четвертых, </a:t>
            </a:r>
            <a:r>
              <a:rPr lang="ru-RU" sz="3600" b="1" dirty="0" smtClean="0">
                <a:solidFill>
                  <a:schemeClr val="tx1"/>
                </a:solidFill>
                <a:latin typeface="+mj-lt"/>
              </a:rPr>
              <a:t>постоянное </a:t>
            </a:r>
            <a:r>
              <a:rPr lang="ru-RU" sz="3600" b="1" u="sng" dirty="0" smtClean="0">
                <a:solidFill>
                  <a:schemeClr val="tx1"/>
                </a:solidFill>
                <a:latin typeface="+mj-lt"/>
              </a:rPr>
              <a:t>превышение предложения рабочей силы над спросом на нее.</a:t>
            </a:r>
          </a:p>
          <a:p>
            <a:pPr eaLnBrk="1" hangingPunct="1">
              <a:lnSpc>
                <a:spcPct val="80000"/>
              </a:lnSpc>
              <a:buNone/>
            </a:pPr>
            <a:r>
              <a:rPr lang="ru-RU" sz="3600" b="1" dirty="0" smtClean="0">
                <a:solidFill>
                  <a:srgbClr val="C00000"/>
                </a:solidFill>
                <a:latin typeface="+mj-lt"/>
              </a:rPr>
              <a:t>в-пятых, </a:t>
            </a:r>
            <a:r>
              <a:rPr lang="ru-RU" sz="3600" b="1" dirty="0" smtClean="0">
                <a:solidFill>
                  <a:schemeClr val="tx1"/>
                </a:solidFill>
                <a:latin typeface="+mj-lt"/>
              </a:rPr>
              <a:t>на рынке труда происходит конкурентная борьба между работниками за свободные рабочие места. В этой борьбе побеждает тот, кто может обеспечить своим трудом собственнику капитала больше прибыли.</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bwMode="auto">
          <a:xfrm>
            <a:off x="251520" y="260648"/>
            <a:ext cx="8686800" cy="838200"/>
          </a:xfrm>
          <a:noFill/>
        </p:spPr>
        <p:txBody>
          <a:bodyPr wrap="square" lIns="91440" tIns="45720" rIns="91440" bIns="45720" numCol="1" anchorCtr="0" compatLnSpc="1">
            <a:prstTxWarp prst="textNoShape">
              <a:avLst/>
            </a:prstTxWarp>
            <a:normAutofit/>
          </a:bodyPr>
          <a:lstStyle/>
          <a:p>
            <a:pPr algn="ctr" eaLnBrk="1" hangingPunct="1"/>
            <a:r>
              <a:rPr lang="ru-RU" sz="5400" b="1" baseline="4000" dirty="0" smtClean="0">
                <a:solidFill>
                  <a:srgbClr val="C00000"/>
                </a:solidFill>
                <a:effectLst/>
              </a:rPr>
              <a:t>Функции рынка труда:</a:t>
            </a:r>
          </a:p>
        </p:txBody>
      </p:sp>
      <p:sp>
        <p:nvSpPr>
          <p:cNvPr id="25602" name="Rectangle 3"/>
          <p:cNvSpPr>
            <a:spLocks noGrp="1"/>
          </p:cNvSpPr>
          <p:nvPr>
            <p:ph type="body" idx="4294967295"/>
          </p:nvPr>
        </p:nvSpPr>
        <p:spPr/>
        <p:txBody>
          <a:bodyPr/>
          <a:lstStyle/>
          <a:p>
            <a:pPr marL="363538" indent="-363538" eaLnBrk="1" hangingPunct="1">
              <a:buNone/>
            </a:pPr>
            <a:r>
              <a:rPr lang="ru-RU" sz="3600" b="1" dirty="0" smtClean="0">
                <a:solidFill>
                  <a:srgbClr val="C00000"/>
                </a:solidFill>
                <a:latin typeface="+mj-lt"/>
              </a:rPr>
              <a:t>экономическая</a:t>
            </a:r>
            <a:r>
              <a:rPr lang="ru-RU" sz="3600" b="1" dirty="0" smtClean="0">
                <a:latin typeface="+mj-lt"/>
              </a:rPr>
              <a:t> </a:t>
            </a:r>
            <a:r>
              <a:rPr lang="ru-RU" sz="3600" b="1" dirty="0" smtClean="0">
                <a:solidFill>
                  <a:srgbClr val="C00000"/>
                </a:solidFill>
                <a:latin typeface="+mj-lt"/>
              </a:rPr>
              <a:t>–</a:t>
            </a:r>
            <a:r>
              <a:rPr lang="ru-RU" sz="3600" b="1" dirty="0" smtClean="0">
                <a:latin typeface="+mj-lt"/>
              </a:rPr>
              <a:t> </a:t>
            </a:r>
            <a:r>
              <a:rPr lang="ru-RU" sz="3600" b="1" dirty="0" smtClean="0">
                <a:solidFill>
                  <a:schemeClr val="tx1"/>
                </a:solidFill>
                <a:latin typeface="+mj-lt"/>
              </a:rPr>
              <a:t>заключается в обеспечении оптимального процесса воспроизводства трудового населения.</a:t>
            </a:r>
          </a:p>
          <a:p>
            <a:pPr marL="363538" indent="-363538" eaLnBrk="1" hangingPunct="1">
              <a:buNone/>
            </a:pPr>
            <a:r>
              <a:rPr lang="ru-RU" sz="3600" b="1" dirty="0" smtClean="0">
                <a:solidFill>
                  <a:srgbClr val="C00000"/>
                </a:solidFill>
                <a:latin typeface="+mj-lt"/>
              </a:rPr>
              <a:t>социальная –</a:t>
            </a:r>
            <a:r>
              <a:rPr lang="ru-RU" sz="3600" b="1" dirty="0" smtClean="0">
                <a:latin typeface="+mj-lt"/>
              </a:rPr>
              <a:t> </a:t>
            </a:r>
            <a:r>
              <a:rPr lang="ru-RU" sz="3600" b="1" dirty="0" smtClean="0">
                <a:solidFill>
                  <a:schemeClr val="tx1"/>
                </a:solidFill>
                <a:latin typeface="+mj-lt"/>
              </a:rPr>
              <a:t>состоит в обеспечении высокого уровня жизни и качества работников и их семей.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p:cNvSpPr>
          <p:nvPr>
            <p:ph type="ctrTitle" idx="4294967295"/>
          </p:nvPr>
        </p:nvSpPr>
        <p:spPr bwMode="auto">
          <a:xfrm>
            <a:off x="179512" y="-201265"/>
            <a:ext cx="8640960" cy="1470025"/>
          </a:xfrm>
        </p:spPr>
        <p:txBody>
          <a:bodyPr wrap="square" lIns="91440" tIns="45720" rIns="91440" bIns="45720" numCol="1" anchorCtr="0" compatLnSpc="1">
            <a:prstTxWarp prst="textNoShape">
              <a:avLst/>
            </a:prstTxWarp>
            <a:normAutofit/>
          </a:bodyPr>
          <a:lstStyle/>
          <a:p>
            <a:pPr algn="ctr" eaLnBrk="1" hangingPunct="1">
              <a:defRPr/>
            </a:pPr>
            <a:r>
              <a:rPr lang="ru-RU" sz="3200" b="1" cap="none" dirty="0">
                <a:solidFill>
                  <a:srgbClr val="C00000"/>
                </a:solidFill>
                <a:effectLst/>
              </a:rPr>
              <a:t>2</a:t>
            </a:r>
            <a:r>
              <a:rPr lang="ru-RU" sz="3200" b="1" cap="none" dirty="0" smtClean="0">
                <a:solidFill>
                  <a:srgbClr val="C00000"/>
                </a:solidFill>
                <a:effectLst/>
              </a:rPr>
              <a:t>. СПРОС И ПРЕДЛОЖЕНИЕ РАБОЧЕЙ СИЛЫ. ЗАРАБОТНАЯ ПЛАТА</a:t>
            </a:r>
          </a:p>
        </p:txBody>
      </p:sp>
      <p:sp>
        <p:nvSpPr>
          <p:cNvPr id="26626" name="Содержимое 2"/>
          <p:cNvSpPr>
            <a:spLocks noGrp="1"/>
          </p:cNvSpPr>
          <p:nvPr>
            <p:ph type="subTitle" idx="1"/>
          </p:nvPr>
        </p:nvSpPr>
        <p:spPr>
          <a:xfrm>
            <a:off x="323528" y="1628801"/>
            <a:ext cx="8424936" cy="4010000"/>
          </a:xfrm>
        </p:spPr>
        <p:txBody>
          <a:bodyPr/>
          <a:lstStyle/>
          <a:p>
            <a:pPr marL="0" indent="0" algn="just" eaLnBrk="1" hangingPunct="1">
              <a:buFont typeface="Wingdings 2" pitchFamily="18" charset="2"/>
              <a:buNone/>
            </a:pPr>
            <a:r>
              <a:rPr lang="ru-RU" sz="2800" b="1" dirty="0" smtClean="0">
                <a:solidFill>
                  <a:srgbClr val="C00000"/>
                </a:solidFill>
                <a:latin typeface="+mj-lt"/>
              </a:rPr>
              <a:t>Спрос на труд  – </a:t>
            </a:r>
            <a:r>
              <a:rPr lang="ru-RU" sz="2800" b="1" dirty="0" smtClean="0">
                <a:solidFill>
                  <a:schemeClr val="tx1"/>
                </a:solidFill>
                <a:latin typeface="+mj-lt"/>
              </a:rPr>
              <a:t>количество труда, которое работодатели желают нанять в данный период времени за определенную ставку заработной платы. </a:t>
            </a:r>
          </a:p>
          <a:p>
            <a:pPr marL="0" indent="0" algn="just" eaLnBrk="1" hangingPunct="1">
              <a:buFont typeface="Wingdings 2" pitchFamily="18" charset="2"/>
              <a:buNone/>
            </a:pPr>
            <a:r>
              <a:rPr lang="ru-RU" sz="2800" b="1" dirty="0" smtClean="0">
                <a:solidFill>
                  <a:srgbClr val="C00000"/>
                </a:solidFill>
                <a:latin typeface="+mj-lt"/>
              </a:rPr>
              <a:t>Спрос на труд зависит от:</a:t>
            </a:r>
          </a:p>
          <a:p>
            <a:pPr algn="just" eaLnBrk="1" hangingPunct="1">
              <a:buClrTx/>
              <a:buSzPct val="100000"/>
              <a:buFont typeface="Times New Roman" panose="02020603050405020304" pitchFamily="18" charset="0"/>
              <a:buChar char="‒"/>
            </a:pPr>
            <a:r>
              <a:rPr lang="ru-RU" sz="2800" b="1" dirty="0" smtClean="0">
                <a:solidFill>
                  <a:schemeClr val="tx1"/>
                </a:solidFill>
                <a:latin typeface="+mj-lt"/>
              </a:rPr>
              <a:t>потребности производства, т.е. что и сколько производить;</a:t>
            </a:r>
          </a:p>
          <a:p>
            <a:pPr algn="just" eaLnBrk="1" hangingPunct="1">
              <a:buClrTx/>
              <a:buSzPct val="100000"/>
              <a:buFont typeface="Times New Roman" panose="02020603050405020304" pitchFamily="18" charset="0"/>
              <a:buChar char="‒"/>
            </a:pPr>
            <a:r>
              <a:rPr lang="ru-RU" sz="2800" b="1" dirty="0" smtClean="0">
                <a:solidFill>
                  <a:schemeClr val="tx1"/>
                </a:solidFill>
                <a:latin typeface="+mj-lt"/>
              </a:rPr>
              <a:t>производительности труда.</a:t>
            </a:r>
          </a:p>
          <a:p>
            <a:pPr marL="0" indent="0" algn="ctr" eaLnBrk="1" hangingPunct="1">
              <a:buFont typeface="Wingdings 2" pitchFamily="18" charset="2"/>
              <a:buNone/>
            </a:pPr>
            <a:endParaRPr lang="ru-RU" sz="2800" b="1"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2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3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4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5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886</TotalTime>
  <Words>4071</Words>
  <Application>Microsoft Office PowerPoint</Application>
  <PresentationFormat>Экран (4:3)</PresentationFormat>
  <Paragraphs>304</Paragraphs>
  <Slides>61</Slides>
  <Notes>1</Notes>
  <HiddenSlides>0</HiddenSlides>
  <MMClips>0</MMClips>
  <ScaleCrop>false</ScaleCrop>
  <HeadingPairs>
    <vt:vector size="8" baseType="variant">
      <vt:variant>
        <vt:lpstr>Использованные шрифты</vt:lpstr>
      </vt:variant>
      <vt:variant>
        <vt:i4>8</vt:i4>
      </vt:variant>
      <vt:variant>
        <vt:lpstr>Тема</vt:lpstr>
      </vt:variant>
      <vt:variant>
        <vt:i4>6</vt:i4>
      </vt:variant>
      <vt:variant>
        <vt:lpstr>Внедренные серверы OLE</vt:lpstr>
      </vt:variant>
      <vt:variant>
        <vt:i4>1</vt:i4>
      </vt:variant>
      <vt:variant>
        <vt:lpstr>Заголовки слайдов</vt:lpstr>
      </vt:variant>
      <vt:variant>
        <vt:i4>61</vt:i4>
      </vt:variant>
    </vt:vector>
  </HeadingPairs>
  <TitlesOfParts>
    <vt:vector size="76" baseType="lpstr">
      <vt:lpstr>Arial</vt:lpstr>
      <vt:lpstr>Arial Unicode MS</vt:lpstr>
      <vt:lpstr>Calibri</vt:lpstr>
      <vt:lpstr>Franklin Gothic Book</vt:lpstr>
      <vt:lpstr>Franklin Gothic Medium</vt:lpstr>
      <vt:lpstr>Tahoma</vt:lpstr>
      <vt:lpstr>Times New Roman</vt:lpstr>
      <vt:lpstr>Wingdings 2</vt:lpstr>
      <vt:lpstr>Трек</vt:lpstr>
      <vt:lpstr>1_Трек</vt:lpstr>
      <vt:lpstr>2_Трек</vt:lpstr>
      <vt:lpstr>3_Трек</vt:lpstr>
      <vt:lpstr>4_Трек</vt:lpstr>
      <vt:lpstr>5_Трек</vt:lpstr>
      <vt:lpstr>Документ</vt:lpstr>
      <vt:lpstr>1. Общая характеристика и особенности рынка труда 2. Спрос и предложение рабочей силы. Экономическая природа заработной платы 3. Особенности земли как фактора производства 4. Земельная рента и ее виды 5. Особенности функционирования рынка капитала   </vt:lpstr>
      <vt:lpstr>Цель лекции:</vt:lpstr>
      <vt:lpstr>Презентация PowerPoint</vt:lpstr>
      <vt:lpstr>1. Общая характеристика и особенности рынка труда</vt:lpstr>
      <vt:lpstr>Особенности рынка труда: </vt:lpstr>
      <vt:lpstr>Презентация PowerPoint</vt:lpstr>
      <vt:lpstr>Презентация PowerPoint</vt:lpstr>
      <vt:lpstr>Функции рынка труда:</vt:lpstr>
      <vt:lpstr>2. СПРОС И ПРЕДЛОЖЕНИЕ РАБОЧЕЙ СИЛЫ. ЗАРАБОТНАЯ ПЛАТА</vt:lpstr>
      <vt:lpstr>Презентация PowerPoint</vt:lpstr>
      <vt:lpstr>Рисунок 1 – Кривая спроса на труд</vt:lpstr>
      <vt:lpstr>ФАКТОРАМИ РЫНОЧНОГО СПРОСА НА РАБОЧУЮ СИЛУ ЯВЛЯЮТСЯ: </vt:lpstr>
      <vt:lpstr>Рисунок 2 – Кривая предложения на труд</vt:lpstr>
      <vt:lpstr>ФАКТОРАМИ, ВЛИЯЮЩИМИ НА РОСТ ПРЕДЛОЖЕНИЯ ТРУДОВЫХ УСЛУГ, ЯВЛЯЮТСЯ:</vt:lpstr>
      <vt:lpstr>Презентация PowerPoint</vt:lpstr>
      <vt:lpstr>Рисунок  3 – Кривая предложения на труд</vt:lpstr>
      <vt:lpstr>Презентация PowerPoint</vt:lpstr>
      <vt:lpstr>Презентация PowerPoint</vt:lpstr>
      <vt:lpstr>Презентация PowerPoint</vt:lpstr>
      <vt:lpstr>ФАКТОРЫ ОПРЕДЕЛЯЮЩИЕ ЗАРАБОТНУЮ ПЛАТУ:</vt:lpstr>
      <vt:lpstr>Презентация PowerPoint</vt:lpstr>
      <vt:lpstr>Презентация PowerPoint</vt:lpstr>
      <vt:lpstr>Презентация PowerPoint</vt:lpstr>
      <vt:lpstr>ВЫДЕЛЯЮТ СЛЕДУЮЩИЕ СИСТЕМЫ СДЕЛЬНОЙ ЗАРАБОТНОЙ ПЛАТЫ: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рисунок 2 – Совокупный спрос на землю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Земельная рента и ее виды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Формы капитала:</vt:lpstr>
      <vt:lpstr>Презентация PowerPoint</vt:lpstr>
      <vt:lpstr>Главные различия между основным и оборотным капиталом.</vt:lpstr>
      <vt:lpstr>Презентация PowerPoint</vt:lpstr>
      <vt:lpstr>Презентация PowerPoint</vt:lpstr>
      <vt:lpstr>Презентация PowerPoint</vt:lpstr>
      <vt:lpstr>Презентация PowerPoint</vt:lpstr>
      <vt:lpstr>Презентация PowerPoint</vt:lpstr>
      <vt:lpstr>Различают: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Admin</cp:lastModifiedBy>
  <cp:revision>83</cp:revision>
  <dcterms:created xsi:type="dcterms:W3CDTF">2013-03-04T15:47:50Z</dcterms:created>
  <dcterms:modified xsi:type="dcterms:W3CDTF">2022-11-24T05:18:47Z</dcterms:modified>
</cp:coreProperties>
</file>